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53"/>
  </p:handoutMasterIdLst>
  <p:sldIdLst>
    <p:sldId id="271" r:id="rId3"/>
    <p:sldId id="1723" r:id="rId5"/>
    <p:sldId id="1544" r:id="rId6"/>
    <p:sldId id="1391" r:id="rId7"/>
    <p:sldId id="1774" r:id="rId8"/>
    <p:sldId id="1775" r:id="rId9"/>
    <p:sldId id="1773" r:id="rId10"/>
    <p:sldId id="1772" r:id="rId11"/>
    <p:sldId id="1776" r:id="rId12"/>
    <p:sldId id="1777" r:id="rId13"/>
    <p:sldId id="1392" r:id="rId14"/>
    <p:sldId id="1778" r:id="rId15"/>
    <p:sldId id="1779" r:id="rId16"/>
    <p:sldId id="1780" r:id="rId17"/>
    <p:sldId id="1781" r:id="rId18"/>
    <p:sldId id="1782" r:id="rId19"/>
    <p:sldId id="1783" r:id="rId20"/>
    <p:sldId id="1784" r:id="rId21"/>
    <p:sldId id="1786" r:id="rId22"/>
    <p:sldId id="1785" r:id="rId23"/>
    <p:sldId id="1787" r:id="rId24"/>
    <p:sldId id="1788" r:id="rId25"/>
    <p:sldId id="1789" r:id="rId26"/>
    <p:sldId id="1791" r:id="rId27"/>
    <p:sldId id="1792" r:id="rId28"/>
    <p:sldId id="1808" r:id="rId29"/>
    <p:sldId id="1805" r:id="rId30"/>
    <p:sldId id="1814" r:id="rId31"/>
    <p:sldId id="1809" r:id="rId32"/>
    <p:sldId id="1810" r:id="rId33"/>
    <p:sldId id="1817" r:id="rId34"/>
    <p:sldId id="1818" r:id="rId35"/>
    <p:sldId id="1793" r:id="rId36"/>
    <p:sldId id="1794" r:id="rId37"/>
    <p:sldId id="1795" r:id="rId38"/>
    <p:sldId id="1823" r:id="rId39"/>
    <p:sldId id="1796" r:id="rId40"/>
    <p:sldId id="1819" r:id="rId41"/>
    <p:sldId id="1797" r:id="rId42"/>
    <p:sldId id="1820" r:id="rId43"/>
    <p:sldId id="1821" r:id="rId44"/>
    <p:sldId id="1798" r:id="rId45"/>
    <p:sldId id="1799" r:id="rId46"/>
    <p:sldId id="1822" r:id="rId47"/>
    <p:sldId id="1801" r:id="rId48"/>
    <p:sldId id="1806" r:id="rId49"/>
    <p:sldId id="1802" r:id="rId50"/>
    <p:sldId id="1804" r:id="rId51"/>
    <p:sldId id="846" r:id="rId52"/>
  </p:sldIdLst>
  <p:sldSz cx="12192000" cy="6858000"/>
  <p:notesSz cx="6858000" cy="9144000"/>
  <p:embeddedFontLst>
    <p:embeddedFont>
      <p:font typeface="微软雅黑" panose="020B0503020204020204" pitchFamily="34" charset="-122"/>
      <p:regular r:id="rId58"/>
    </p:embeddedFont>
    <p:embeddedFont>
      <p:font typeface="迷你简汉真广标" panose="02010600030101010101" pitchFamily="49" charset="-122"/>
      <p:regular r:id="rId59"/>
    </p:embeddedFont>
    <p:embeddedFont>
      <p:font typeface="楷体" panose="02010609060101010101" pitchFamily="49" charset="-122"/>
      <p:regular r:id="rId60"/>
    </p:embeddedFont>
    <p:embeddedFont>
      <p:font typeface="等线" panose="02010600030101010101" charset="-122"/>
      <p:regular r:id="rId61"/>
    </p:embeddedFont>
    <p:embeddedFont>
      <p:font typeface="等线 Light" panose="02010600030101010101" charset="-122"/>
      <p:regular r:id="rId62"/>
    </p:embeddedFont>
    <p:embeddedFont>
      <p:font typeface="Calibri" panose="020F0502020204030204" charset="0"/>
      <p:regular r:id="rId63"/>
      <p:bold r:id="rId64"/>
      <p:italic r:id="rId65"/>
      <p:boldItalic r:id="rId66"/>
    </p:embeddedFont>
  </p:embeddedFontLst>
  <p:custDataLst>
    <p:tags r:id="rId6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2" userDrawn="1">
          <p15:clr>
            <a:srgbClr val="A4A3A4"/>
          </p15:clr>
        </p15:guide>
        <p15:guide id="2" pos="4466" userDrawn="1">
          <p15:clr>
            <a:srgbClr val="A4A3A4"/>
          </p15:clr>
        </p15:guide>
        <p15:guide id="3" pos="75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839065962" name="娟" initials="娟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C"/>
    <a:srgbClr val="0187D0"/>
    <a:srgbClr val="5BD7FF"/>
    <a:srgbClr val="FFFFFF"/>
    <a:srgbClr val="005696"/>
    <a:srgbClr val="FFCD2D"/>
    <a:srgbClr val="7F7F7F"/>
    <a:srgbClr val="223D7B"/>
    <a:srgbClr val="26323E"/>
    <a:srgbClr val="8BC4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8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114" y="342"/>
      </p:cViewPr>
      <p:guideLst>
        <p:guide orient="horz" pos="672"/>
        <p:guide pos="4466"/>
        <p:guide pos="756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7" Type="http://schemas.openxmlformats.org/officeDocument/2006/relationships/tags" Target="tags/tag14.xml"/><Relationship Id="rId66" Type="http://schemas.openxmlformats.org/officeDocument/2006/relationships/font" Target="fonts/font9.fntdata"/><Relationship Id="rId65" Type="http://schemas.openxmlformats.org/officeDocument/2006/relationships/font" Target="fonts/font8.fntdata"/><Relationship Id="rId64" Type="http://schemas.openxmlformats.org/officeDocument/2006/relationships/font" Target="fonts/font7.fntdata"/><Relationship Id="rId63" Type="http://schemas.openxmlformats.org/officeDocument/2006/relationships/font" Target="fonts/font6.fntdata"/><Relationship Id="rId62" Type="http://schemas.openxmlformats.org/officeDocument/2006/relationships/font" Target="fonts/font5.fntdata"/><Relationship Id="rId61" Type="http://schemas.openxmlformats.org/officeDocument/2006/relationships/font" Target="fonts/font4.fntdata"/><Relationship Id="rId60" Type="http://schemas.openxmlformats.org/officeDocument/2006/relationships/font" Target="fonts/font3.fntdata"/><Relationship Id="rId6" Type="http://schemas.openxmlformats.org/officeDocument/2006/relationships/slide" Target="slides/slide3.xml"/><Relationship Id="rId59" Type="http://schemas.openxmlformats.org/officeDocument/2006/relationships/font" Target="fonts/font2.fntdata"/><Relationship Id="rId58" Type="http://schemas.openxmlformats.org/officeDocument/2006/relationships/font" Target="fonts/font1.fntdata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F9F9F-8801-4F41-A506-4C1F4E7AE6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9A4D8-C655-4CB2-AC87-CE159BCF3F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9A4D8-C655-4CB2-AC87-CE159BCF3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9A4D8-C655-4CB2-AC87-CE159BCF3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9A4D8-C655-4CB2-AC87-CE159BCF3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9A4D8-C655-4CB2-AC87-CE159BCF3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9A4D8-C655-4CB2-AC87-CE159BCF3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9A4D8-C655-4CB2-AC87-CE159BCF3F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>
            <a:lumMod val="95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1014702" y="304835"/>
            <a:ext cx="4970462" cy="7017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400" dirty="0" smtClean="0">
                <a:solidFill>
                  <a:srgbClr val="26323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pattFill prst="ltVert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969" y="0"/>
            <a:ext cx="3851031" cy="6858000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-19434" y="0"/>
            <a:ext cx="12211434" cy="6858000"/>
          </a:xfrm>
          <a:prstGeom prst="rect">
            <a:avLst/>
          </a:prstGeom>
          <a:gradFill flip="none" rotWithShape="1">
            <a:gsLst>
              <a:gs pos="21000">
                <a:srgbClr val="711C96">
                  <a:alpha val="0"/>
                </a:srgbClr>
              </a:gs>
              <a:gs pos="31000">
                <a:schemeClr val="accent1"/>
              </a:gs>
            </a:gsLst>
            <a:lin ang="108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95326" y="1584513"/>
            <a:ext cx="5400674" cy="2229593"/>
          </a:xfrm>
          <a:noFill/>
          <a:ln>
            <a:noFill/>
          </a:ln>
        </p:spPr>
        <p:txBody>
          <a:bodyPr lIns="0" tIns="0" rIns="0" bIns="0" anchor="t">
            <a:normAutofit/>
          </a:bodyPr>
          <a:lstStyle>
            <a:lvl1pPr algn="l">
              <a:lnSpc>
                <a:spcPct val="125000"/>
              </a:lnSpc>
              <a:defRPr sz="6000" b="1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r>
              <a:rPr lang="zh-CN" altLang="en-US" dirty="0"/>
              <a:t>毕业论文答辩</a:t>
            </a:r>
            <a:br>
              <a:rPr lang="en-US" altLang="zh-CN" dirty="0"/>
            </a:b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4040511"/>
            <a:ext cx="5400675" cy="349496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在此输入副标题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37" y="327857"/>
            <a:ext cx="3309517" cy="46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1792" y="1"/>
            <a:ext cx="5143500" cy="6858000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1000">
                <a:schemeClr val="accent1">
                  <a:alpha val="0"/>
                </a:schemeClr>
              </a:gs>
              <a:gs pos="42000">
                <a:schemeClr val="accent1"/>
              </a:gs>
            </a:gsLst>
            <a:lin ang="10800000" scaled="1"/>
            <a:tileRect/>
          </a:gradFill>
          <a:ln w="28575">
            <a:solidFill>
              <a:srgbClr val="711C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7042825" y="2177513"/>
            <a:ext cx="4453849" cy="2229593"/>
          </a:xfrm>
          <a:noFill/>
          <a:ln>
            <a:noFill/>
          </a:ln>
        </p:spPr>
        <p:txBody>
          <a:bodyPr lIns="0" tIns="0" rIns="0" bIns="0" anchor="ctr">
            <a:normAutofit/>
          </a:bodyPr>
          <a:lstStyle>
            <a:lvl1pPr algn="r">
              <a:lnSpc>
                <a:spcPct val="125000"/>
              </a:lnSpc>
              <a:defRPr sz="6000" b="1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r>
              <a:rPr lang="en-US" altLang="zh-CN" dirty="0"/>
              <a:t>THE END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716" y="83572"/>
            <a:ext cx="3848276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C:/Users/Min/AppData/Local/Temp/picturescale_20210623221628/output_20210623221629.pngoutput_2021062322162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>
            <a:lum bright="-6000" contrast="12000"/>
          </a:blip>
          <a:srcRect l="17617" r="17617"/>
          <a:stretch>
            <a:fillRect/>
          </a:stretch>
        </p:blipFill>
        <p:spPr>
          <a:xfrm>
            <a:off x="0" y="0"/>
            <a:ext cx="4714509" cy="6876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5613325" y="651817"/>
            <a:ext cx="6120000" cy="6120000"/>
          </a:xfrm>
          <a:prstGeom prst="rect">
            <a:avLst/>
          </a:prstGeom>
          <a:blipFill dpi="0" rotWithShape="1">
            <a:blip r:embed="rId4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7" name="矩形 3076"/>
          <p:cNvSpPr/>
          <p:nvPr userDrawn="1"/>
        </p:nvSpPr>
        <p:spPr>
          <a:xfrm>
            <a:off x="7807267" y="705138"/>
            <a:ext cx="1757515" cy="2402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1" name="文本框 130"/>
          <p:cNvSpPr txBox="1"/>
          <p:nvPr userDrawn="1"/>
        </p:nvSpPr>
        <p:spPr>
          <a:xfrm>
            <a:off x="836525" y="4360513"/>
            <a:ext cx="313655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en-US" altLang="zh-CN" sz="6000" b="1" spc="6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4400" b="1" spc="300" dirty="0">
                <a:solidFill>
                  <a:schemeClr val="bg1"/>
                </a:solidFill>
                <a:latin typeface="+mn-lt"/>
                <a:ea typeface="+mj-ea"/>
              </a:rPr>
              <a:t>Content</a:t>
            </a:r>
            <a:endParaRPr lang="zh-CN" altLang="en-US" sz="4400" b="1" spc="30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3073" name="文本占位符 3072"/>
          <p:cNvSpPr>
            <a:spLocks noGrp="1"/>
          </p:cNvSpPr>
          <p:nvPr>
            <p:ph type="body" sz="quarter" idx="10" hasCustomPrompt="1"/>
          </p:nvPr>
        </p:nvSpPr>
        <p:spPr>
          <a:xfrm>
            <a:off x="7540566" y="387474"/>
            <a:ext cx="3537869" cy="611188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/>
              <a:t>第一章标题</a:t>
            </a:r>
            <a:endParaRPr lang="zh-CN" altLang="en-US" dirty="0"/>
          </a:p>
        </p:txBody>
      </p:sp>
      <p:sp>
        <p:nvSpPr>
          <p:cNvPr id="3076" name="文本占位符 3075"/>
          <p:cNvSpPr>
            <a:spLocks noGrp="1"/>
          </p:cNvSpPr>
          <p:nvPr>
            <p:ph type="body" sz="quarter" idx="11" hasCustomPrompt="1"/>
          </p:nvPr>
        </p:nvSpPr>
        <p:spPr>
          <a:xfrm>
            <a:off x="6095999" y="33691"/>
            <a:ext cx="1431867" cy="1015794"/>
          </a:xfrm>
        </p:spPr>
        <p:txBody>
          <a:bodyPr anchor="ctr">
            <a:noAutofit/>
          </a:bodyPr>
          <a:lstStyle>
            <a:lvl1pPr marL="0" indent="0">
              <a:buNone/>
              <a:defRPr sz="7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82" name="矩形 181"/>
          <p:cNvSpPr/>
          <p:nvPr userDrawn="1"/>
        </p:nvSpPr>
        <p:spPr>
          <a:xfrm>
            <a:off x="7743895" y="1853424"/>
            <a:ext cx="1757515" cy="2402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3" name="文本占位符 3072"/>
          <p:cNvSpPr>
            <a:spLocks noGrp="1"/>
          </p:cNvSpPr>
          <p:nvPr>
            <p:ph type="body" sz="quarter" idx="12" hasCustomPrompt="1"/>
          </p:nvPr>
        </p:nvSpPr>
        <p:spPr>
          <a:xfrm>
            <a:off x="7550065" y="1500668"/>
            <a:ext cx="3537869" cy="611188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/>
              <a:t>第二章标题</a:t>
            </a:r>
            <a:endParaRPr lang="zh-CN" altLang="en-US" dirty="0"/>
          </a:p>
        </p:txBody>
      </p:sp>
      <p:sp>
        <p:nvSpPr>
          <p:cNvPr id="184" name="文本占位符 3075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1216386"/>
            <a:ext cx="1431866" cy="1015794"/>
          </a:xfrm>
        </p:spPr>
        <p:txBody>
          <a:bodyPr anchor="ctr">
            <a:noAutofit/>
          </a:bodyPr>
          <a:lstStyle>
            <a:lvl1pPr marL="0" indent="0">
              <a:buNone/>
              <a:defRPr sz="7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85" name="矩形 184"/>
          <p:cNvSpPr/>
          <p:nvPr userDrawn="1"/>
        </p:nvSpPr>
        <p:spPr>
          <a:xfrm>
            <a:off x="7743895" y="2971249"/>
            <a:ext cx="1757515" cy="2402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6" name="文本占位符 3072"/>
          <p:cNvSpPr>
            <a:spLocks noGrp="1"/>
          </p:cNvSpPr>
          <p:nvPr>
            <p:ph type="body" sz="quarter" idx="14" hasCustomPrompt="1"/>
          </p:nvPr>
        </p:nvSpPr>
        <p:spPr>
          <a:xfrm>
            <a:off x="7550065" y="2617854"/>
            <a:ext cx="3537869" cy="611188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/>
              <a:t>第三章标题</a:t>
            </a:r>
            <a:endParaRPr lang="zh-CN" altLang="en-US" dirty="0"/>
          </a:p>
        </p:txBody>
      </p:sp>
      <p:sp>
        <p:nvSpPr>
          <p:cNvPr id="187" name="文本占位符 3075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2334211"/>
            <a:ext cx="1431866" cy="1015794"/>
          </a:xfrm>
        </p:spPr>
        <p:txBody>
          <a:bodyPr anchor="ctr">
            <a:noAutofit/>
          </a:bodyPr>
          <a:lstStyle>
            <a:lvl1pPr marL="0" indent="0">
              <a:buNone/>
              <a:defRPr sz="7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88" name="矩形 187"/>
          <p:cNvSpPr/>
          <p:nvPr userDrawn="1"/>
        </p:nvSpPr>
        <p:spPr>
          <a:xfrm>
            <a:off x="7743895" y="4089074"/>
            <a:ext cx="1757515" cy="2402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9" name="文本占位符 3072"/>
          <p:cNvSpPr>
            <a:spLocks noGrp="1"/>
          </p:cNvSpPr>
          <p:nvPr>
            <p:ph type="body" sz="quarter" idx="16" hasCustomPrompt="1"/>
          </p:nvPr>
        </p:nvSpPr>
        <p:spPr>
          <a:xfrm>
            <a:off x="7540566" y="3735040"/>
            <a:ext cx="3537869" cy="611188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/>
              <a:t>第四章标题</a:t>
            </a:r>
            <a:endParaRPr lang="zh-CN" altLang="en-US" dirty="0"/>
          </a:p>
        </p:txBody>
      </p:sp>
      <p:sp>
        <p:nvSpPr>
          <p:cNvPr id="190" name="文本占位符 3075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3452036"/>
            <a:ext cx="1431866" cy="1015794"/>
          </a:xfrm>
        </p:spPr>
        <p:txBody>
          <a:bodyPr anchor="ctr">
            <a:noAutofit/>
          </a:bodyPr>
          <a:lstStyle>
            <a:lvl1pPr marL="0" indent="0">
              <a:buNone/>
              <a:defRPr sz="7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09" name="矩形 108"/>
          <p:cNvSpPr/>
          <p:nvPr userDrawn="1"/>
        </p:nvSpPr>
        <p:spPr>
          <a:xfrm>
            <a:off x="7756595" y="5206899"/>
            <a:ext cx="1757515" cy="2402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文本占位符 3072"/>
          <p:cNvSpPr>
            <a:spLocks noGrp="1"/>
          </p:cNvSpPr>
          <p:nvPr>
            <p:ph type="body" sz="quarter" idx="18" hasCustomPrompt="1"/>
          </p:nvPr>
        </p:nvSpPr>
        <p:spPr>
          <a:xfrm>
            <a:off x="7550065" y="4852226"/>
            <a:ext cx="3537869" cy="611188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/>
              <a:t>第五章标题</a:t>
            </a:r>
            <a:endParaRPr lang="zh-CN" altLang="en-US" dirty="0"/>
          </a:p>
        </p:txBody>
      </p:sp>
      <p:sp>
        <p:nvSpPr>
          <p:cNvPr id="111" name="文本占位符 3075"/>
          <p:cNvSpPr>
            <a:spLocks noGrp="1"/>
          </p:cNvSpPr>
          <p:nvPr>
            <p:ph type="body" sz="quarter" idx="19" hasCustomPrompt="1"/>
          </p:nvPr>
        </p:nvSpPr>
        <p:spPr>
          <a:xfrm>
            <a:off x="6108699" y="4569861"/>
            <a:ext cx="1300629" cy="1015794"/>
          </a:xfrm>
        </p:spPr>
        <p:txBody>
          <a:bodyPr anchor="ctr">
            <a:noAutofit/>
          </a:bodyPr>
          <a:lstStyle>
            <a:lvl1pPr marL="0" indent="0">
              <a:buNone/>
              <a:defRPr sz="7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20" name="矩形 19"/>
          <p:cNvSpPr/>
          <p:nvPr userDrawn="1"/>
        </p:nvSpPr>
        <p:spPr>
          <a:xfrm>
            <a:off x="7743895" y="6324720"/>
            <a:ext cx="1757515" cy="2402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占位符 3072"/>
          <p:cNvSpPr>
            <a:spLocks noGrp="1"/>
          </p:cNvSpPr>
          <p:nvPr>
            <p:ph type="body" sz="quarter" idx="20" hasCustomPrompt="1"/>
          </p:nvPr>
        </p:nvSpPr>
        <p:spPr>
          <a:xfrm>
            <a:off x="7540567" y="5965047"/>
            <a:ext cx="3537869" cy="611188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/>
              <a:t>第五章标题</a:t>
            </a:r>
            <a:endParaRPr lang="zh-CN" altLang="en-US" dirty="0"/>
          </a:p>
        </p:txBody>
      </p:sp>
      <p:sp>
        <p:nvSpPr>
          <p:cNvPr id="22" name="文本占位符 3075"/>
          <p:cNvSpPr>
            <a:spLocks noGrp="1"/>
          </p:cNvSpPr>
          <p:nvPr>
            <p:ph type="body" sz="quarter" idx="21" hasCustomPrompt="1"/>
          </p:nvPr>
        </p:nvSpPr>
        <p:spPr>
          <a:xfrm>
            <a:off x="6095999" y="5687686"/>
            <a:ext cx="1300629" cy="1015794"/>
          </a:xfrm>
        </p:spPr>
        <p:txBody>
          <a:bodyPr anchor="ctr">
            <a:noAutofit/>
          </a:bodyPr>
          <a:lstStyle>
            <a:lvl1pPr marL="0" indent="0">
              <a:buNone/>
              <a:defRPr sz="7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06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>
            <a:lumMod val="95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397965" y="560250"/>
            <a:ext cx="4970462" cy="48013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0" y="370390"/>
            <a:ext cx="358815" cy="625033"/>
          </a:xfrm>
          <a:prstGeom prst="rect">
            <a:avLst/>
          </a:prstGeom>
          <a:solidFill>
            <a:srgbClr val="005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397965" y="373399"/>
            <a:ext cx="4970462" cy="2585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12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 userDrawn="1"/>
        </p:nvPicPr>
        <p:blipFill>
          <a:blip r:embed="rId2"/>
          <a:srcRect b="26332"/>
          <a:stretch>
            <a:fillRect/>
          </a:stretch>
        </p:blipFill>
        <p:spPr>
          <a:xfrm>
            <a:off x="10663555" y="182880"/>
            <a:ext cx="1162685" cy="85661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>
            <a:lumMod val="95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0FE7E-A8A8-4BA0-81D7-D85FCF510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0CC2A-B125-4277-B811-29F006F7362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mc:AlternateContent xmlns:mc="http://schemas.openxmlformats.org/markup-compatibility/2006">
    <mc:Choice xmlns:p14="http://schemas.microsoft.com/office/powerpoint/2010/main" Requires="p14">
      <p:transition p14:dur="200">
        <p14:prism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8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9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0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1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8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9.xml"/><Relationship Id="rId7" Type="http://schemas.openxmlformats.org/officeDocument/2006/relationships/image" Target="../media/image12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image" Target="../media/image11.png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9.png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5.pn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6.png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9.png"/><Relationship Id="rId1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9.png"/><Relationship Id="rId1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0.png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1.png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7.png"/><Relationship Id="rId1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8.png"/><Relationship Id="rId1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9.png"/><Relationship Id="rId1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0.png"/><Relationship Id="rId1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1.png"/><Relationship Id="rId1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2.png"/><Relationship Id="rId1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3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4.png"/><Relationship Id="rId1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9.png"/><Relationship Id="rId1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0.png"/><Relationship Id="rId1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3.png"/><Relationship Id="rId1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56.png"/><Relationship Id="rId4" Type="http://schemas.openxmlformats.org/officeDocument/2006/relationships/image" Target="../media/image76.png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11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3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8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14045" y="277495"/>
            <a:ext cx="11454765" cy="6577965"/>
            <a:chOff x="967" y="437"/>
            <a:chExt cx="18039" cy="1035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5" y="4336"/>
              <a:ext cx="11961" cy="646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993" y="2652"/>
              <a:ext cx="13894" cy="101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0030101010101" pitchFamily="49" charset="-122"/>
                  <a:ea typeface="迷你简汉真广标" panose="02010600030101010101" pitchFamily="49" charset="-122"/>
                  <a:sym typeface="+mn-ea"/>
                </a:rPr>
                <a:t>杆塔</a:t>
              </a:r>
              <a:r>
                <a:rPr 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0030101010101" pitchFamily="49" charset="-122"/>
                  <a:ea typeface="迷你简汉真广标" panose="02010600030101010101" pitchFamily="49" charset="-122"/>
                  <a:sym typeface="+mn-ea"/>
                </a:rPr>
                <a:t>荷载计算</a:t>
              </a:r>
              <a:r>
                <a:rPr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0030101010101" pitchFamily="49" charset="-122"/>
                  <a:ea typeface="迷你简汉真广标" panose="02010600030101010101" pitchFamily="49" charset="-122"/>
                </a:rPr>
                <a:t>                                </a:t>
              </a:r>
              <a:endPara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0030101010101" pitchFamily="49" charset="-122"/>
                <a:ea typeface="迷你简汉真广标" panose="02010600030101010101" pitchFamily="49" charset="-122"/>
              </a:endParaRPr>
            </a:p>
          </p:txBody>
        </p:sp>
        <p:sp>
          <p:nvSpPr>
            <p:cNvPr id="17" name="TextBox 4"/>
            <p:cNvSpPr txBox="1"/>
            <p:nvPr/>
          </p:nvSpPr>
          <p:spPr>
            <a:xfrm>
              <a:off x="967" y="662"/>
              <a:ext cx="5390" cy="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/>
              <a:r>
                <a:rPr lang="zh-CN" altLang="en-US" sz="2800" kern="0" dirty="0">
                  <a:solidFill>
                    <a:srgbClr val="FFC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乘风破浪 </a:t>
              </a:r>
              <a:r>
                <a:rPr lang="en-US" altLang="zh-CN" sz="2800" kern="0" dirty="0">
                  <a:solidFill>
                    <a:srgbClr val="FFC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800" kern="0" dirty="0">
                  <a:solidFill>
                    <a:srgbClr val="FFC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一路领航</a:t>
              </a:r>
              <a:endParaRPr lang="zh-CN" altLang="en-US" sz="2800" kern="0" dirty="0">
                <a:solidFill>
                  <a:srgbClr val="FFCD2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46" y="2399"/>
              <a:ext cx="4531" cy="2275"/>
            </a:xfrm>
            <a:prstGeom prst="rect">
              <a:avLst/>
            </a:prstGeom>
          </p:spPr>
        </p:pic>
        <p:sp>
          <p:nvSpPr>
            <p:cNvPr id="20" name="TextBox 4"/>
            <p:cNvSpPr txBox="1"/>
            <p:nvPr/>
          </p:nvSpPr>
          <p:spPr>
            <a:xfrm>
              <a:off x="1816" y="9028"/>
              <a:ext cx="5599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/>
              <a:r>
                <a:rPr lang="zh-CN" altLang="en-US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陕西恒巨软件科技有限公司</a:t>
              </a:r>
              <a:endPara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8565"/>
              <a:r>
                <a:rPr lang="en-US" altLang="zh-CN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2025-03</a:t>
              </a:r>
              <a:endParaRPr lang="en-US" altLang="zh-CN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7002" y="437"/>
              <a:ext cx="1632" cy="1480"/>
              <a:chOff x="13815" y="407"/>
              <a:chExt cx="1632" cy="148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3896" y="407"/>
                <a:ext cx="1537" cy="148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图片 15" descr="恒巨软件1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13815" y="437"/>
                <a:ext cx="1633" cy="1213"/>
              </a:xfrm>
              <a:prstGeom prst="rect">
                <a:avLst/>
              </a:prstGeom>
            </p:spPr>
          </p:pic>
        </p:grpSp>
      </p:grpSp>
    </p:spTree>
    <p:custDataLst>
      <p:tags r:id="rId5"/>
    </p:custDataLst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50825"/>
            <a:ext cx="3295650" cy="770255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、菜单栏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05025"/>
            <a:ext cx="4169876" cy="2200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3537" y="1098804"/>
            <a:ext cx="5091113" cy="188647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557837" y="4219575"/>
            <a:ext cx="4686300" cy="1015663"/>
          </a:xfrm>
          <a:prstGeom prst="rect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参考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架空输电线路荷载规范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DL/T5551-2018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4.2.2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节，视本院习惯而定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4600575" y="2105025"/>
            <a:ext cx="842962" cy="6953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600575" y="3314700"/>
            <a:ext cx="957262" cy="12096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5602472" y="3314700"/>
            <a:ext cx="2063385" cy="369332"/>
          </a:xfrm>
          <a:prstGeom prst="rect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>
            <a:spAutoFit/>
          </a:bodyPr>
          <a:lstStyle/>
          <a:p>
            <a:r>
              <a:rPr lang="en-US" altLang="zh-CN" dirty="0"/>
              <a:t>35kV</a:t>
            </a:r>
            <a:r>
              <a:rPr lang="zh-CN" altLang="en-US" dirty="0"/>
              <a:t>重冰区塔选择</a:t>
            </a:r>
            <a:endParaRPr lang="zh-CN" altLang="en-US" dirty="0"/>
          </a:p>
        </p:txBody>
      </p:sp>
      <p:cxnSp>
        <p:nvCxnSpPr>
          <p:cNvPr id="24" name="直接箭头连接符 23"/>
          <p:cNvCxnSpPr>
            <a:endCxn id="21" idx="1"/>
          </p:cNvCxnSpPr>
          <p:nvPr/>
        </p:nvCxnSpPr>
        <p:spPr>
          <a:xfrm>
            <a:off x="4545197" y="3067050"/>
            <a:ext cx="1057275" cy="43231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943350" cy="635000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2.2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电气基本信息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635" y="2085023"/>
            <a:ext cx="10153650" cy="14287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085" y="931545"/>
            <a:ext cx="1962150" cy="89535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9" name="箭头: 上 28"/>
          <p:cNvSpPr/>
          <p:nvPr/>
        </p:nvSpPr>
        <p:spPr>
          <a:xfrm>
            <a:off x="2755835" y="1826895"/>
            <a:ext cx="142875" cy="571500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403660" y="1009888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110kV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及以上电压等级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右大括号 30"/>
          <p:cNvSpPr/>
          <p:nvPr/>
        </p:nvSpPr>
        <p:spPr>
          <a:xfrm>
            <a:off x="4232210" y="931545"/>
            <a:ext cx="171450" cy="515303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403660" y="1347548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35kV-66kV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电压等级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03660" y="167877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10kV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电压等级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箭头连接符 34"/>
          <p:cNvCxnSpPr>
            <a:endCxn id="32" idx="1"/>
          </p:cNvCxnSpPr>
          <p:nvPr/>
        </p:nvCxnSpPr>
        <p:spPr>
          <a:xfrm>
            <a:off x="3251135" y="1532214"/>
            <a:ext cx="115252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>
            <a:endCxn id="33" idx="1"/>
          </p:cNvCxnSpPr>
          <p:nvPr/>
        </p:nvCxnSpPr>
        <p:spPr>
          <a:xfrm>
            <a:off x="3251135" y="1716880"/>
            <a:ext cx="1152525" cy="1465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785495" y="4577717"/>
            <a:ext cx="10010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杆塔类别：和电压等级挂钩，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110kV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以下电压等级不同的杆塔类别会影响断线张力的取值。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4635" y="5066588"/>
            <a:ext cx="10826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杆塔类型：不同塔型影响了某些力学过程的计算（如是否耐张塔影响了断线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不均匀覆冰工况的不平衡张力取值比）及结果的输出形式（如是悬垂直线塔，则将大风、覆冰等工况的张力值置零）。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85495" y="5767743"/>
            <a:ext cx="10010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交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直流类型：其影响了对应的电压等级库及断线工况的自动组合等。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55365" y="1032447"/>
            <a:ext cx="163957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影响部分工况的自动组合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箭头: 上 41"/>
          <p:cNvSpPr/>
          <p:nvPr/>
        </p:nvSpPr>
        <p:spPr>
          <a:xfrm>
            <a:off x="9623360" y="1710452"/>
            <a:ext cx="142875" cy="571500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85495" y="6243165"/>
            <a:ext cx="10010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粗糙度类别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一般选用 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B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类，不同粗糙度类别对应的高空风压系数的计算有不同。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765350" y="3724305"/>
            <a:ext cx="220980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对线条荷载计算及荷载组合有影响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箭头: 下 44"/>
          <p:cNvSpPr/>
          <p:nvPr/>
        </p:nvSpPr>
        <p:spPr>
          <a:xfrm>
            <a:off x="8162925" y="3429000"/>
            <a:ext cx="123825" cy="29185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5816250" y="3735352"/>
            <a:ext cx="187995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影响直线塔最小垂档是否考虑。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箭头: 下 46"/>
          <p:cNvSpPr/>
          <p:nvPr/>
        </p:nvSpPr>
        <p:spPr>
          <a:xfrm>
            <a:off x="6213825" y="3440047"/>
            <a:ext cx="98937" cy="29185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3827397" y="3724305"/>
            <a:ext cx="187995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影响断线张力的取值。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箭头: 下 48"/>
          <p:cNvSpPr/>
          <p:nvPr/>
        </p:nvSpPr>
        <p:spPr>
          <a:xfrm>
            <a:off x="4745874" y="3429000"/>
            <a:ext cx="123825" cy="29185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943350" cy="635000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2.2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电气基本信息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87031"/>
            <a:ext cx="7610475" cy="42490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99172" y="36195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模型中导地线挂点的实际高度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28725" y="2334994"/>
            <a:ext cx="514349" cy="10096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>
            <a:off x="1485900" y="3429000"/>
            <a:ext cx="0" cy="24765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935561" y="4691292"/>
            <a:ext cx="3014027" cy="120032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杆塔使用的气象条件信息，可直接用典设气象区，其中安装对应的气温为不考虑安装降温前的温度。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箭头连接符 12"/>
          <p:cNvCxnSpPr>
            <a:stCxn id="11" idx="1"/>
          </p:cNvCxnSpPr>
          <p:nvPr/>
        </p:nvCxnSpPr>
        <p:spPr>
          <a:xfrm flipH="1" flipV="1">
            <a:off x="8382475" y="5196117"/>
            <a:ext cx="553086" cy="953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274673" y="676096"/>
            <a:ext cx="5810249" cy="9233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设计类别个数：与设计类别信息模块对应，常规只需一个设计类别，混压塔、两侧导地线型号不同、分歧塔等需要多个设计类别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781300" y="1787031"/>
            <a:ext cx="1200151" cy="37967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左右 16"/>
          <p:cNvSpPr/>
          <p:nvPr/>
        </p:nvSpPr>
        <p:spPr>
          <a:xfrm rot="19758228">
            <a:off x="3949016" y="1611631"/>
            <a:ext cx="314325" cy="130669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644424" y="1813375"/>
            <a:ext cx="2880995" cy="6463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指定线路转角设置的位置，对计算结果无影响。</a:t>
            </a:r>
            <a:endParaRPr lang="zh-CN" altLang="en-US" dirty="0"/>
          </a:p>
        </p:txBody>
      </p:sp>
      <p:cxnSp>
        <p:nvCxnSpPr>
          <p:cNvPr id="20" name="直接箭头连接符 19"/>
          <p:cNvCxnSpPr>
            <a:stCxn id="18" idx="1"/>
          </p:cNvCxnSpPr>
          <p:nvPr/>
        </p:nvCxnSpPr>
        <p:spPr>
          <a:xfrm flipH="1">
            <a:off x="7324725" y="2136541"/>
            <a:ext cx="1319699" cy="3016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572250" y="2516219"/>
            <a:ext cx="1704974" cy="12064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09660" y="2541403"/>
            <a:ext cx="1865947" cy="120032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与风荷载计算相关联，没有明确的计算依据及要求，不建议勾选。</a:t>
            </a:r>
            <a:endParaRPr lang="zh-CN" altLang="en-US" dirty="0"/>
          </a:p>
        </p:txBody>
      </p:sp>
      <p:cxnSp>
        <p:nvCxnSpPr>
          <p:cNvPr id="24" name="直接箭头连接符 23"/>
          <p:cNvCxnSpPr>
            <a:stCxn id="22" idx="1"/>
          </p:cNvCxnSpPr>
          <p:nvPr/>
        </p:nvCxnSpPr>
        <p:spPr>
          <a:xfrm flipH="1" flipV="1">
            <a:off x="8277224" y="3114675"/>
            <a:ext cx="432436" cy="2689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943350" cy="635000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2.3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设计类别信息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6250" y="931545"/>
            <a:ext cx="855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设计类别信息包含四部分：档距信息、工况气象条件、导地线信息、其他信息。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71629"/>
            <a:ext cx="7595624" cy="518982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566150" y="2021602"/>
            <a:ext cx="3467100" cy="9233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导地线平均高度、基准高度初始与电压等级相关，设计人员有设计依据时可修改。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箭头连接符 22"/>
          <p:cNvCxnSpPr>
            <a:stCxn id="12" idx="1"/>
          </p:cNvCxnSpPr>
          <p:nvPr/>
        </p:nvCxnSpPr>
        <p:spPr>
          <a:xfrm flipH="1">
            <a:off x="7896225" y="2483267"/>
            <a:ext cx="669925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566150" y="3336052"/>
            <a:ext cx="3467100" cy="9233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所验算杆塔的档距条件，参考菜单栏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帮助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典型问题一览里的典型问题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7896225" y="3502442"/>
            <a:ext cx="669925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8566150" y="4553536"/>
            <a:ext cx="3467100" cy="14773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实际中各工况的垂直档距会随着风速、温度、覆冰变化，所以这里选择自动计算垂直档距；不确定当前最大垂档对应工况时，选择自动推算。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H="1">
            <a:off x="7896225" y="4719926"/>
            <a:ext cx="669925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943350" cy="635000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2.3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设计类别信息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6250" y="931545"/>
            <a:ext cx="855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设计类别信息包含四部分：档距信息、工况气象条件、导地线信息、其他信息。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66150" y="2021602"/>
            <a:ext cx="2816225" cy="12003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有明确计算要求时，进行勾选，可以手动设定断线和不均匀覆冰时的不平衡张力。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74984" y="4331375"/>
            <a:ext cx="1773181" cy="20313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根据设计院习惯选择对应的未断线张力、未脱冰侧张力计算方法，均有大院设计习惯支持。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39" y="1442051"/>
            <a:ext cx="7364451" cy="5018201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6191250" y="2409825"/>
            <a:ext cx="1851140" cy="3152775"/>
          </a:xfrm>
          <a:prstGeom prst="roundRect">
            <a:avLst>
              <a:gd name="adj" fmla="val 6891"/>
            </a:avLst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左右 7"/>
          <p:cNvSpPr/>
          <p:nvPr/>
        </p:nvSpPr>
        <p:spPr>
          <a:xfrm>
            <a:off x="8082077" y="2562225"/>
            <a:ext cx="444385" cy="152400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649412" y="4458970"/>
            <a:ext cx="4541838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本界面气象区不能修改，只需选择对应冰区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3920331" y="2638425"/>
            <a:ext cx="1737519" cy="18205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468254" y="4990703"/>
            <a:ext cx="256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DL/T5551-2018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3.0.10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43050" y="5005189"/>
            <a:ext cx="1984618" cy="369332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1543050" y="5562600"/>
            <a:ext cx="4343400" cy="80010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左右 16"/>
          <p:cNvSpPr/>
          <p:nvPr/>
        </p:nvSpPr>
        <p:spPr>
          <a:xfrm>
            <a:off x="6036586" y="5926455"/>
            <a:ext cx="2231114" cy="152400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943350" cy="635000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2.3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设计类别信息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6250" y="931545"/>
            <a:ext cx="855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设计类别信息包含四部分：档距信息、工况气象条件、导地线信息、其他信息。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4" y="1423669"/>
            <a:ext cx="7343775" cy="49899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334375" y="2010578"/>
            <a:ext cx="3105150" cy="9233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所用到的导地线的具体型号、安全系数、分裂数、新线系数、平均运行张力等。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38300" y="2409825"/>
            <a:ext cx="6362700" cy="1695450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334375" y="3176290"/>
            <a:ext cx="3457575" cy="17543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安装工况降温值用于补偿初身长，如考虑安装降温，则不应在考虑初伸长的影响，如不考虑安装降温，则初伸长的影响因子可在安装工况上进行叠乘。（安装信息的三个系数可以叠乘处理）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箭头连接符 20"/>
          <p:cNvCxnSpPr>
            <a:stCxn id="10" idx="1"/>
          </p:cNvCxnSpPr>
          <p:nvPr/>
        </p:nvCxnSpPr>
        <p:spPr>
          <a:xfrm flipH="1">
            <a:off x="8001000" y="2472243"/>
            <a:ext cx="333375" cy="24238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334375" y="5145817"/>
            <a:ext cx="3457575" cy="9233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OPGW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增大系数用于考虑普通地线和光缆之间材质的差别引起的荷载差异。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43525" y="5248275"/>
            <a:ext cx="1485900" cy="933450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箭头: 左右 23"/>
          <p:cNvSpPr/>
          <p:nvPr/>
        </p:nvSpPr>
        <p:spPr>
          <a:xfrm>
            <a:off x="6881812" y="5795009"/>
            <a:ext cx="1400175" cy="131445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943350" cy="635000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2.3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设计类别信息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6250" y="931545"/>
            <a:ext cx="855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设计类别信息包含四部分：档距信息、工况气象条件、导地线信息、其他信息。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4619" y="2806258"/>
            <a:ext cx="3686019" cy="169897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724619" y="2159927"/>
            <a:ext cx="392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根据（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DL/T5551-2018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）条文说明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6.3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节确定绝缘子串的风荷载屏蔽影响。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24619" y="2159927"/>
            <a:ext cx="4194175" cy="25387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75" y="1566545"/>
            <a:ext cx="7161863" cy="488202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257300" y="2743200"/>
            <a:ext cx="6057900" cy="466725"/>
          </a:xfrm>
          <a:prstGeom prst="rect">
            <a:avLst/>
          </a:prstGeom>
          <a:noFill/>
          <a:ln w="1905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箭头连接符 19"/>
          <p:cNvCxnSpPr>
            <a:endCxn id="12" idx="1"/>
          </p:cNvCxnSpPr>
          <p:nvPr/>
        </p:nvCxnSpPr>
        <p:spPr>
          <a:xfrm>
            <a:off x="7315200" y="2951018"/>
            <a:ext cx="409419" cy="47827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214516" y="3253697"/>
            <a:ext cx="6143469" cy="1296786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79680" y="4694905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其他内容根据实际情况填写即可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943350" cy="635000"/>
          </a:xfrm>
        </p:spPr>
        <p:txBody>
          <a:bodyPr>
            <a:norm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2.4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电气计算结果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6250" y="931545"/>
            <a:ext cx="9475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这部分为电气荷载的计算结果，即各个工况下的水平荷载、垂直荷载、张力荷载标准值。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73" y="1539730"/>
            <a:ext cx="6430892" cy="46031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6408" y="1566544"/>
            <a:ext cx="4375264" cy="334019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330439" y="5034465"/>
            <a:ext cx="4222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此处荷载对应的是典设模块说明书上的荷载表，只是两者的展现形式不同。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32073" y="1539730"/>
            <a:ext cx="4419599" cy="334497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330439" y="5749359"/>
            <a:ext cx="4222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所有显示结果均为只读属性，用户无法修改。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943350" cy="635000"/>
          </a:xfrm>
        </p:spPr>
        <p:txBody>
          <a:bodyPr>
            <a:norm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2.5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结构基本信息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66148" y="5066118"/>
            <a:ext cx="4421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结构基本信息界面所填写的主要是荷载的挂点信息，其中荷载点的点号必须和要验算塔模型的挂点位置号一致（如图所示）。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9874"/>
          <a:stretch>
            <a:fillRect/>
          </a:stretch>
        </p:blipFill>
        <p:spPr>
          <a:xfrm>
            <a:off x="7200898" y="1290835"/>
            <a:ext cx="4177452" cy="3689873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7662366" y="1583618"/>
            <a:ext cx="340821" cy="32419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05404" y="1323644"/>
            <a:ext cx="340821" cy="32419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749811" y="2138247"/>
            <a:ext cx="340821" cy="32419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973926" y="1859771"/>
            <a:ext cx="340821" cy="32419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377045" y="3135772"/>
            <a:ext cx="340821" cy="32419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562315" y="2780607"/>
            <a:ext cx="340821" cy="32419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321545" y="4063538"/>
            <a:ext cx="340821" cy="32419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558457" y="3711633"/>
            <a:ext cx="340821" cy="32419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13649" y="5756074"/>
            <a:ext cx="6260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通常重要性系数为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1.0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，特高压线路、大跨越或者具体工程需求可根据相关原则进行设置。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71" y="1290835"/>
            <a:ext cx="6026511" cy="417514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37037" y="2901143"/>
            <a:ext cx="1363288" cy="1795548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943350" cy="635000"/>
          </a:xfrm>
        </p:spPr>
        <p:txBody>
          <a:bodyPr>
            <a:norm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2.5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结构基本信息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822198" y="1641274"/>
            <a:ext cx="4011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串分配信息模块：提供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串分配信息的输入界面（最终分配点必须为真实挂点）。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16428"/>
            <a:ext cx="6923673" cy="414734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57105" y="2685011"/>
            <a:ext cx="906088" cy="4073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42956" y="2668386"/>
            <a:ext cx="906088" cy="4073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822197" y="3424354"/>
            <a:ext cx="40110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荷载二次分配信息模块：界面最多支持四次分配，如为二次分配，则只需设置两个分配点及对应的分配系数（最终分配点必须为真实挂点）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91345" y="3617069"/>
            <a:ext cx="498764" cy="12209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447309" y="3617068"/>
            <a:ext cx="498764" cy="12209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1970116" y="3857105"/>
            <a:ext cx="980902" cy="16741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0" y="1311275"/>
            <a:ext cx="12192000" cy="4235450"/>
            <a:chOff x="0" y="1610"/>
            <a:chExt cx="19200" cy="6670"/>
          </a:xfrm>
        </p:grpSpPr>
        <p:sp>
          <p:nvSpPr>
            <p:cNvPr id="33" name="矩形 32"/>
            <p:cNvSpPr/>
            <p:nvPr/>
          </p:nvSpPr>
          <p:spPr>
            <a:xfrm>
              <a:off x="2594" y="7697"/>
              <a:ext cx="16581" cy="58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3497"/>
              <a:ext cx="19200" cy="4663"/>
            </a:xfrm>
            <a:prstGeom prst="rect">
              <a:avLst/>
            </a:prstGeom>
            <a:solidFill>
              <a:srgbClr val="0056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189" y="1610"/>
              <a:ext cx="4822" cy="1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>
                <a:lnSpc>
                  <a:spcPts val="3500"/>
                </a:lnSpc>
              </a:pPr>
              <a:r>
                <a:rPr lang="en-US" altLang="zh-CN" sz="4000" b="1" kern="0" dirty="0">
                  <a:solidFill>
                    <a:srgbClr val="0056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4000" b="1" kern="0" dirty="0">
                <a:solidFill>
                  <a:srgbClr val="0056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1218565">
                <a:lnSpc>
                  <a:spcPts val="3500"/>
                </a:lnSpc>
              </a:pPr>
              <a:r>
                <a:rPr lang="zh-CN" altLang="en-US" sz="3500" kern="0" dirty="0">
                  <a:solidFill>
                    <a:srgbClr val="0056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en-US" altLang="zh-CN" sz="3500" kern="0" dirty="0">
                <a:solidFill>
                  <a:srgbClr val="0056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TextBox 4"/>
            <p:cNvSpPr txBox="1"/>
            <p:nvPr>
              <p:custDataLst>
                <p:tags r:id="rId2"/>
              </p:custDataLst>
            </p:nvPr>
          </p:nvSpPr>
          <p:spPr>
            <a:xfrm>
              <a:off x="2855" y="5567"/>
              <a:ext cx="36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8565"/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软件界面介绍</a:t>
              </a:r>
              <a:endPara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5" name="TextBox 4"/>
            <p:cNvSpPr txBox="1"/>
            <p:nvPr/>
          </p:nvSpPr>
          <p:spPr>
            <a:xfrm>
              <a:off x="6895" y="5571"/>
              <a:ext cx="48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8565"/>
              <a:endPara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3"/>
              </p:custDataLst>
            </p:nvPr>
          </p:nvSpPr>
          <p:spPr>
            <a:xfrm>
              <a:off x="4291" y="4675"/>
              <a:ext cx="776" cy="776"/>
            </a:xfrm>
            <a:prstGeom prst="ellipse">
              <a:avLst/>
            </a:prstGeom>
            <a:solidFill>
              <a:srgbClr val="FFCD2D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8565"/>
              <a:endParaRPr lang="zh-CN" altLang="en-US" sz="2400" kern="0">
                <a:noFill/>
              </a:endParaRPr>
            </a:p>
          </p:txBody>
        </p:sp>
      </p:grpSp>
      <p:sp>
        <p:nvSpPr>
          <p:cNvPr id="9" name="TextBox 4"/>
          <p:cNvSpPr txBox="1"/>
          <p:nvPr>
            <p:custDataLst>
              <p:tags r:id="rId4"/>
            </p:custDataLst>
          </p:nvPr>
        </p:nvSpPr>
        <p:spPr>
          <a:xfrm>
            <a:off x="4688522" y="3796348"/>
            <a:ext cx="3836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软件功能详解</a:t>
            </a:r>
            <a:endParaRPr lang="zh-CN" alt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6360477" y="3257233"/>
            <a:ext cx="492760" cy="492760"/>
          </a:xfrm>
          <a:prstGeom prst="ellipse">
            <a:avLst/>
          </a:prstGeom>
          <a:solidFill>
            <a:srgbClr val="FFCD2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8565"/>
            <a:endParaRPr lang="zh-CN" altLang="en-US" sz="2400" kern="0">
              <a:noFill/>
            </a:endParaRPr>
          </a:p>
        </p:txBody>
      </p:sp>
      <p:pic>
        <p:nvPicPr>
          <p:cNvPr id="12" name="图片 11" descr="347737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426517" y="3340418"/>
            <a:ext cx="361315" cy="361315"/>
          </a:xfrm>
          <a:prstGeom prst="rect">
            <a:avLst/>
          </a:prstGeom>
        </p:spPr>
      </p:pic>
      <p:pic>
        <p:nvPicPr>
          <p:cNvPr id="13" name="图片 12" descr="45200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801779" y="3355658"/>
            <a:ext cx="339725" cy="339725"/>
          </a:xfrm>
          <a:prstGeom prst="rect">
            <a:avLst/>
          </a:prstGeom>
        </p:spPr>
      </p:pic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7" name="TextBox 4"/>
          <p:cNvSpPr txBox="1"/>
          <p:nvPr>
            <p:custDataLst>
              <p:tags r:id="rId11"/>
            </p:custDataLst>
          </p:nvPr>
        </p:nvSpPr>
        <p:spPr>
          <a:xfrm>
            <a:off x="8355647" y="3796348"/>
            <a:ext cx="3836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典设算例</a:t>
            </a:r>
            <a:endParaRPr lang="zh-CN" alt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椭圆 7"/>
          <p:cNvSpPr/>
          <p:nvPr>
            <p:custDataLst>
              <p:tags r:id="rId12"/>
            </p:custDataLst>
          </p:nvPr>
        </p:nvSpPr>
        <p:spPr>
          <a:xfrm>
            <a:off x="9995852" y="3202623"/>
            <a:ext cx="492760" cy="492760"/>
          </a:xfrm>
          <a:prstGeom prst="ellipse">
            <a:avLst/>
          </a:prstGeom>
          <a:solidFill>
            <a:srgbClr val="FFCD2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8565"/>
            <a:endParaRPr lang="zh-CN" altLang="en-US" sz="2400" kern="0">
              <a:noFill/>
            </a:endParaRPr>
          </a:p>
        </p:txBody>
      </p:sp>
      <p:pic>
        <p:nvPicPr>
          <p:cNvPr id="11" name="图片 10" descr="347737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72687" y="3257233"/>
            <a:ext cx="361315" cy="361315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943350" cy="635000"/>
          </a:xfrm>
        </p:spPr>
        <p:txBody>
          <a:bodyPr>
            <a:norm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2.6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结构初始荷载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30860" y="4667937"/>
            <a:ext cx="8885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自动继承电气荷载：如果为“电气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结构”的计算模式，则默认为该种方式，用户不需要输入任何数值。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089" y="989734"/>
            <a:ext cx="7445433" cy="357066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30861" y="5406601"/>
            <a:ext cx="4280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接口导出：对应某些院的定制接口。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30860" y="5868266"/>
            <a:ext cx="8885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直接输入：非定制接口，用户可直接根据相应的提资直接输入对应的荷载。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95549" y="1579418"/>
            <a:ext cx="5029200" cy="299258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890751" y="1637423"/>
            <a:ext cx="2667808" cy="120032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前后侧独立计算：对于悬垂直线塔建议不勾选，对于耐张塔建议勾选。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箭头连接符 23"/>
          <p:cNvCxnSpPr>
            <a:stCxn id="18" idx="1"/>
          </p:cNvCxnSpPr>
          <p:nvPr/>
        </p:nvCxnSpPr>
        <p:spPr>
          <a:xfrm flipH="1" flipV="1">
            <a:off x="7963593" y="1521229"/>
            <a:ext cx="927158" cy="71635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369772" cy="635000"/>
          </a:xfrm>
        </p:spPr>
        <p:txBody>
          <a:bodyPr>
            <a:norm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2.7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荷载组合设置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59" y="1550317"/>
            <a:ext cx="6873925" cy="493487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8650" y="1056265"/>
            <a:ext cx="9750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提供通用参数信息、安装顺序信息、不均匀覆冰信息、分配信息及线路转角信息的输入接口。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98188" y="1779954"/>
            <a:ext cx="3810346" cy="646331"/>
          </a:xfrm>
          <a:prstGeom prst="rect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通用参数信息：为各工况的风速、杆塔覆冰增大系数及组合系数。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6909" y="2103120"/>
            <a:ext cx="6126480" cy="706582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>
            <a:stCxn id="8" idx="1"/>
          </p:cNvCxnSpPr>
          <p:nvPr/>
        </p:nvCxnSpPr>
        <p:spPr>
          <a:xfrm flipH="1">
            <a:off x="7310693" y="2103120"/>
            <a:ext cx="587495" cy="301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898188" y="2632075"/>
            <a:ext cx="3810346" cy="923330"/>
          </a:xfrm>
          <a:prstGeom prst="rect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安装顺序设置：可设置多个架线顺序，用于双、多回路的单侧架线或分期架设等。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8724" y="3761195"/>
            <a:ext cx="3733713" cy="2964512"/>
          </a:xfrm>
          <a:prstGeom prst="rect">
            <a:avLst/>
          </a:prstGeom>
        </p:spPr>
      </p:pic>
      <p:cxnSp>
        <p:nvCxnSpPr>
          <p:cNvPr id="21" name="直接箭头连接符 20"/>
          <p:cNvCxnSpPr/>
          <p:nvPr/>
        </p:nvCxnSpPr>
        <p:spPr>
          <a:xfrm>
            <a:off x="7140633" y="2979088"/>
            <a:ext cx="598516" cy="116896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endCxn id="13" idx="1"/>
          </p:cNvCxnSpPr>
          <p:nvPr/>
        </p:nvCxnSpPr>
        <p:spPr>
          <a:xfrm>
            <a:off x="7190509" y="3017090"/>
            <a:ext cx="707679" cy="7665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5038" y="1884065"/>
            <a:ext cx="6153150" cy="1209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369772" cy="635000"/>
          </a:xfrm>
        </p:spPr>
        <p:txBody>
          <a:bodyPr>
            <a:norm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2.7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荷载组合设置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16436" y="5291911"/>
            <a:ext cx="5232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不均匀覆冰设置：主要用于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110kV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电压等级以上，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15mm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冰区以上的最大扭情况的组合。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149" y="1066800"/>
            <a:ext cx="6139117" cy="408985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6435" y="6045263"/>
            <a:ext cx="5232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分配系数设置：提供一般塔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特殊塔的分配信息。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137" y="1167938"/>
            <a:ext cx="4737714" cy="3429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892138" y="4833490"/>
            <a:ext cx="4737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转角信息设置：提供一般塔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特殊塔的线路转角信息。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92138" y="5479821"/>
            <a:ext cx="47377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一般塔，大小角度设置范围为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0~90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度；特殊塔，前后角度设置范围为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-180~180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度。（图中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正向为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度，逆时针角度增大。）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3369772" cy="635000"/>
          </a:xfrm>
        </p:spPr>
        <p:txBody>
          <a:bodyPr>
            <a:norm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2.8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结构计算结果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149834" y="1256956"/>
            <a:ext cx="43054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若选中“前侧设置为大张力侧”，则计算过程所有的前侧都将调整为大张力侧（参考江苏院荷载计算的相关处理方式）。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066800"/>
            <a:ext cx="6338704" cy="44130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149834" y="2545429"/>
            <a:ext cx="4305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未断线状态张力计算设置：事故工况下的未断线状态下的张力选用设置。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9834" y="3281638"/>
            <a:ext cx="43054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自动生成荷载组合：软件会自动生成荷载组合，若当前已有组合信息，则会清除已有组合信息，重新生成。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49834" y="4294846"/>
            <a:ext cx="43054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节点荷载计算：根据当前荷载组合信息，进行节点荷载计算，生成与杆塔模型对接的接口文件（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.TTT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文件）。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8000"/>
            <a:chOff x="0" y="0"/>
            <a:chExt cx="19200" cy="10800"/>
          </a:xfrm>
        </p:grpSpPr>
        <p:sp>
          <p:nvSpPr>
            <p:cNvPr id="6" name="矩形 5"/>
            <p:cNvSpPr/>
            <p:nvPr/>
          </p:nvSpPr>
          <p:spPr>
            <a:xfrm>
              <a:off x="11247" y="0"/>
              <a:ext cx="7953" cy="10800"/>
            </a:xfrm>
            <a:prstGeom prst="rect">
              <a:avLst/>
            </a:prstGeom>
            <a:solidFill>
              <a:srgbClr val="0056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0"/>
              <a:ext cx="11247" cy="10800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4"/>
            <p:cNvSpPr txBox="1"/>
            <p:nvPr/>
          </p:nvSpPr>
          <p:spPr>
            <a:xfrm>
              <a:off x="12165" y="4926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defTabSz="1218565"/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典设算例</a:t>
              </a:r>
              <a:endPara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333" y="4484"/>
              <a:ext cx="1832" cy="1832"/>
              <a:chOff x="5392382" y="2847496"/>
              <a:chExt cx="1163008" cy="116300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5392382" y="2847496"/>
                <a:ext cx="1163008" cy="1163008"/>
              </a:xfrm>
              <a:prstGeom prst="ellipse">
                <a:avLst/>
              </a:prstGeom>
              <a:solidFill>
                <a:srgbClr val="0056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496260" y="2952724"/>
                <a:ext cx="952553" cy="952553"/>
              </a:xfrm>
              <a:prstGeom prst="ellipse">
                <a:avLst/>
              </a:prstGeom>
              <a:solidFill>
                <a:srgbClr val="FFCD2D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noAutofit/>
              </a:bodyPr>
              <a:lstStyle/>
              <a:p>
                <a:pPr algn="ctr" defTabSz="1218565"/>
                <a:endParaRPr lang="zh-CN" altLang="en-US" sz="2400" kern="0">
                  <a:noFill/>
                </a:endParaRPr>
              </a:p>
            </p:txBody>
          </p:sp>
        </p:grpSp>
      </p:grpSp>
      <p:pic>
        <p:nvPicPr>
          <p:cNvPr id="13" name="图片 12" descr="45200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645" y="3053080"/>
            <a:ext cx="671830" cy="671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130" y="1144905"/>
            <a:ext cx="8909050" cy="5287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920" y="1066800"/>
            <a:ext cx="7109460" cy="3276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478655"/>
            <a:ext cx="11734800" cy="1927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20" y="1066800"/>
            <a:ext cx="9243060" cy="14097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213854" y="2850171"/>
            <a:ext cx="4305452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杆塔名称：当前计算杆塔的名称标识，名称应尽量具有标识性，以便后续查看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algn="l"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设计规定：新规范选择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2018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，旧规范可选择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2012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2002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2010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2025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）针对66kV以下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,2010针对10kV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algn="l"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杆塔类别：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对110kV及以上电压等级，均按“普通塔”设置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algn="l"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杆塔类别是否可设定：与（设计规定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电压等级）相关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45214" y="2931451"/>
            <a:ext cx="4305452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杆塔类型：四种类型，其中悬垂转角和悬垂直线塔的代表档距前后侧必须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相同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交直流类型：直流交流两种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类型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 algn="l"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回路类型：单回、双回、多回根据工程塔型回路选择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840" y="1616075"/>
            <a:ext cx="9243060" cy="14097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343660" y="3489960"/>
            <a:ext cx="39922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电压等级：当前工程的电压等级（如为混压线路，则会最大电压对应的电压等级）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粗糙度类别：包含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A/B/C/D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四种类别，除非特别指出，一般选用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类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地形类别：根据当前工程地形选择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04585" y="3489960"/>
            <a:ext cx="42983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计算类型：新设计塔为新算，超条件塔为验算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大跨越负载：如无明确要求填否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两大两微：如无明确要求填无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95" y="931545"/>
            <a:ext cx="9448800" cy="330708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8395" y="4326255"/>
            <a:ext cx="475488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设计类别个数：混压、左右侧导地线型号不同、一些特殊情况可增加设计类别个数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挂点高度：为对应电线所在横担连接点的高度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所属设计类别：相同条件的从属同一设计类别，标识数字不大于设计类别总数，如设计类别个数为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，所属设计类别最大数字只能为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，此典设算列设计类别为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37225" y="4326255"/>
            <a:ext cx="4984750" cy="21215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高空风压系数：默认为自动计算，如选中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手动设置高空风压系数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，则可输入相应的值，此时挂点高度值不再参与风压系数计算（一般不建议使用手动设置，除非有明确的设计依据）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线路角度设计：可由电气设定，也可由结构设定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8000"/>
            <a:chOff x="0" y="0"/>
            <a:chExt cx="19200" cy="10800"/>
          </a:xfrm>
        </p:grpSpPr>
        <p:sp>
          <p:nvSpPr>
            <p:cNvPr id="6" name="矩形 5"/>
            <p:cNvSpPr/>
            <p:nvPr/>
          </p:nvSpPr>
          <p:spPr>
            <a:xfrm>
              <a:off x="11247" y="0"/>
              <a:ext cx="7953" cy="10800"/>
            </a:xfrm>
            <a:prstGeom prst="rect">
              <a:avLst/>
            </a:prstGeom>
            <a:solidFill>
              <a:srgbClr val="0056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0"/>
              <a:ext cx="11247" cy="10800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4"/>
            <p:cNvSpPr txBox="1"/>
            <p:nvPr/>
          </p:nvSpPr>
          <p:spPr>
            <a:xfrm>
              <a:off x="12165" y="4926"/>
              <a:ext cx="36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defTabSz="1218565"/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软件界面介绍</a:t>
              </a:r>
              <a:endPara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333" y="4484"/>
              <a:ext cx="1832" cy="1832"/>
              <a:chOff x="5392382" y="2847496"/>
              <a:chExt cx="1163008" cy="116300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5392382" y="2847496"/>
                <a:ext cx="1163008" cy="1163008"/>
              </a:xfrm>
              <a:prstGeom prst="ellipse">
                <a:avLst/>
              </a:prstGeom>
              <a:solidFill>
                <a:srgbClr val="0056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496260" y="2952724"/>
                <a:ext cx="952553" cy="952553"/>
              </a:xfrm>
              <a:prstGeom prst="ellipse">
                <a:avLst/>
              </a:prstGeom>
              <a:solidFill>
                <a:srgbClr val="FFCD2D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noAutofit/>
              </a:bodyPr>
              <a:lstStyle/>
              <a:p>
                <a:pPr algn="ctr" defTabSz="1218565"/>
                <a:endParaRPr lang="zh-CN" altLang="en-US" sz="2400" kern="0">
                  <a:noFill/>
                </a:endParaRPr>
              </a:p>
            </p:txBody>
          </p:sp>
        </p:grpSp>
      </p:grpSp>
      <p:pic>
        <p:nvPicPr>
          <p:cNvPr id="13" name="图片 12" descr="45200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645" y="3053080"/>
            <a:ext cx="671830" cy="67183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0" y="884555"/>
            <a:ext cx="9387840" cy="583692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529070" y="3913505"/>
            <a:ext cx="5213985" cy="26492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不均匀冰：气温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-5℃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，风速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10m/s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，设计冰厚（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DL/T5551-2018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3.0.16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断线：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气温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-5℃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，无风，设计冰厚；对于无冰区，无风、无冰、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5℃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DL/T5551-2018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3.0.22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长期：气温采用年平均温，风速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5m/s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，无冰（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DL/T5551-2018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3.0.21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120" y="3804285"/>
            <a:ext cx="8473440" cy="120396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012950" y="5260340"/>
            <a:ext cx="8627110" cy="1210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新设计塔耐张塔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前后侧档距建议分配系数与地形相关（非强制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关联）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平地：水平荷载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64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分，垂直荷载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73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山地：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水平荷载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73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分，垂直荷载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84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295" y="869950"/>
            <a:ext cx="8862060" cy="2766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840" y="2409825"/>
            <a:ext cx="6752590" cy="33762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4035" y="1478280"/>
            <a:ext cx="3900805" cy="4770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山地耐张考虑上拔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50%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，下压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80%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450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为水平档距，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700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为垂直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档距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前侧档距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=450*2*0.7=630</a:t>
            </a:r>
            <a:endParaRPr lang="en-US" altLang="zh-CN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后侧档距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=450*2*0.3=270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前侧最小垂档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0.8*700=560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后侧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最小垂档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=-0.5*700=-350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前侧最大垂档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=0.8*700=560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后侧最大垂档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=0.2*700=140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结构初始荷载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中选中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前后侧独立计算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051935" y="2593975"/>
            <a:ext cx="6268085" cy="1710690"/>
          </a:xfrm>
          <a:prstGeom prst="straightConnector1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990" y="1179195"/>
            <a:ext cx="6892925" cy="11188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770" y="4879340"/>
            <a:ext cx="2696210" cy="1595120"/>
          </a:xfrm>
          <a:prstGeom prst="rect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3554730" y="1911985"/>
            <a:ext cx="6344285" cy="415353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173480"/>
            <a:ext cx="8114030" cy="471868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743315" y="1493520"/>
            <a:ext cx="2610485" cy="51320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自动计算垂直档距：最大垂档对应工况，若不确定选择自动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推算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各工况垂直档距相同：不同工况对应垂直档距均相同（一般不建议选择该种计算方式）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各工况分别设置加权系数：如工程有特殊需要，可逐工况设置加权系数（一般特高压计算原则按此种方式修正垂直档距值）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典设时建议勾选自动计算垂直档距，选择自动推算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30" y="1193165"/>
            <a:ext cx="7368540" cy="50901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16355" y="474917"/>
            <a:ext cx="1639570" cy="9220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计算冰区根据覆冰厚度选择对应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冰区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880" y="4479290"/>
            <a:ext cx="1899285" cy="1198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地线较导线冰厚增加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5mm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，参考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DL/T5551-2018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3.0.10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2394585" y="5142865"/>
            <a:ext cx="798830" cy="15938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7680960" y="1503680"/>
            <a:ext cx="201295" cy="36131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3193415" y="5483225"/>
            <a:ext cx="4343400" cy="80010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0007239" y="3976410"/>
            <a:ext cx="1773181" cy="23069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根据设计院习惯选择对应的未断线张力、未脱冰侧张力计算方法，均有大院设计习惯支持，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如无选择独立计算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箭头 12"/>
          <p:cNvSpPr/>
          <p:nvPr/>
        </p:nvSpPr>
        <p:spPr>
          <a:xfrm>
            <a:off x="7714615" y="5678170"/>
            <a:ext cx="2210435" cy="238125"/>
          </a:xfrm>
          <a:prstGeom prst="lef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8746490" y="1783080"/>
            <a:ext cx="3162300" cy="9220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导地线如无相应电线名称，可手动条件，须在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参数设置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才可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添加。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46490" y="4808855"/>
            <a:ext cx="3162300" cy="3683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安装工况降温值填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63635" y="3421380"/>
            <a:ext cx="2209800" cy="6038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是否年平控制：通常选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35" y="1178560"/>
            <a:ext cx="8030845" cy="4662170"/>
          </a:xfrm>
          <a:prstGeom prst="rect">
            <a:avLst/>
          </a:prstGeom>
        </p:spPr>
      </p:pic>
      <p:cxnSp>
        <p:nvCxnSpPr>
          <p:cNvPr id="15" name="直接箭头连接符 14"/>
          <p:cNvCxnSpPr/>
          <p:nvPr/>
        </p:nvCxnSpPr>
        <p:spPr>
          <a:xfrm flipH="1" flipV="1">
            <a:off x="1170305" y="1347470"/>
            <a:ext cx="9663430" cy="78359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13" idx="1"/>
          </p:cNvCxnSpPr>
          <p:nvPr/>
        </p:nvCxnSpPr>
        <p:spPr>
          <a:xfrm flipH="1" flipV="1">
            <a:off x="2350135" y="3647440"/>
            <a:ext cx="6413500" cy="7620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 flipV="1">
            <a:off x="2593975" y="4178300"/>
            <a:ext cx="6049645" cy="88455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510270" y="3876040"/>
            <a:ext cx="3162300" cy="6451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opgw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增大系数可在地线使用光缆时填写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10270" y="1641475"/>
            <a:ext cx="3162300" cy="9220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安装工况降温值填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，综合考虑安装信息系数，导线张力增加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15%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，地线张力增加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10%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65" y="931545"/>
            <a:ext cx="7507605" cy="5603240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H="1">
            <a:off x="4186555" y="2122170"/>
            <a:ext cx="4330700" cy="339534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8" idx="1"/>
          </p:cNvCxnSpPr>
          <p:nvPr/>
        </p:nvCxnSpPr>
        <p:spPr>
          <a:xfrm flipH="1">
            <a:off x="5213985" y="2102485"/>
            <a:ext cx="3296285" cy="150050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6435725" y="4068445"/>
            <a:ext cx="2064385" cy="172720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82320" y="4405630"/>
            <a:ext cx="10309225" cy="2032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单联绝缘子金具串绝缘子片数：单联绝缘子片数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金具长度内的片数，复合绝缘子片数按照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146mm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折算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片数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单片绝缘子受风面积：建议可填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0.03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绝缘子金具串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重量：绝缘子串垂重较简单，直接输入总垂重即可（即输入的为非单联金具对应的垂重，而是全部的垂重）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间隔棒平均安装间距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单个间隔棒重量：如不考虑间隔，则单个间隔棒重量输入为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即可，此时间隔棒平均安装距离间距为任意非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值均可（任意负载状态下，间隔棒平均安装距离间距均不可为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185" y="1066800"/>
            <a:ext cx="7566025" cy="3203575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V="1">
            <a:off x="6612890" y="2097405"/>
            <a:ext cx="3010535" cy="40513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623425" y="1931670"/>
            <a:ext cx="2209800" cy="4362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参考典型问题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046085" y="2508885"/>
            <a:ext cx="3451860" cy="22853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绝缘子总片数：为跳线对应的绝缘子片数总和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跳线长度：建议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220kv20m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110kv15m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35kv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66kv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按照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8m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跳线绝缘子串重量：为一相跳线对应的总重量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>
              <a:buFont typeface="Wingdings" panose="05000000000000000000" pitchFamily="2" charset="2"/>
              <a:buNone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1231900"/>
            <a:ext cx="7473315" cy="4704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85" y="1066800"/>
            <a:ext cx="7452995" cy="545211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248650" y="2513965"/>
            <a:ext cx="3451860" cy="18300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可以前后侧合并显示，也可以前后侧独立显示（只是显示方式不同，且对后续的结构计算中的初始荷载没有任何影响），所有显示结果均为只读属性，用户无法修改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>
              <a:buFont typeface="Wingdings" panose="05000000000000000000" pitchFamily="2" charset="2"/>
              <a:buNone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 flipV="1">
            <a:off x="2990215" y="1431290"/>
            <a:ext cx="5324475" cy="166814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221615"/>
            <a:ext cx="3609975" cy="737235"/>
          </a:xfrm>
        </p:spPr>
        <p:txBody>
          <a:bodyPr/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、软件界面介绍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070" y="1380490"/>
            <a:ext cx="6996430" cy="47999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27070" y="1746250"/>
            <a:ext cx="808990" cy="1781175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27070" y="3625215"/>
            <a:ext cx="819150" cy="2555875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标注 11"/>
          <p:cNvSpPr/>
          <p:nvPr/>
        </p:nvSpPr>
        <p:spPr>
          <a:xfrm>
            <a:off x="633730" y="1986280"/>
            <a:ext cx="2094230" cy="1277620"/>
          </a:xfrm>
          <a:prstGeom prst="wedgeRectCallout">
            <a:avLst>
              <a:gd name="adj1" fmla="val 80624"/>
              <a:gd name="adj2" fmla="val -22962"/>
            </a:avLst>
          </a:prstGeom>
          <a:solidFill>
            <a:schemeClr val="accent1"/>
          </a:solidFill>
          <a:ln w="28575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95630" y="2244725"/>
            <a:ext cx="2132330" cy="89217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杆塔荷载计算（输电电气专业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595630" y="4422775"/>
            <a:ext cx="2094230" cy="1277620"/>
          </a:xfrm>
          <a:prstGeom prst="wedgeRectCallout">
            <a:avLst>
              <a:gd name="adj1" fmla="val 80654"/>
              <a:gd name="adj2" fmla="val -24652"/>
            </a:avLst>
          </a:prstGeom>
          <a:solidFill>
            <a:schemeClr val="accent1"/>
          </a:solidFill>
          <a:ln w="28575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95630" y="4615815"/>
            <a:ext cx="2132330" cy="89217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杆塔荷载计算（输电结构专业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22625" y="1297940"/>
            <a:ext cx="1539875" cy="30607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标注 18"/>
          <p:cNvSpPr/>
          <p:nvPr/>
        </p:nvSpPr>
        <p:spPr>
          <a:xfrm>
            <a:off x="6150610" y="863600"/>
            <a:ext cx="1562100" cy="434340"/>
          </a:xfrm>
          <a:prstGeom prst="wedgeRectCallout">
            <a:avLst>
              <a:gd name="adj1" fmla="val -139519"/>
              <a:gd name="adj2" fmla="val 102713"/>
            </a:avLst>
          </a:prstGeom>
          <a:ln w="3810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303010" y="899160"/>
            <a:ext cx="1026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菜单栏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84650" y="1789430"/>
            <a:ext cx="5932170" cy="429387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290502" y="3936365"/>
            <a:ext cx="368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各模块主要参数输入区域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14032" y="359509"/>
            <a:ext cx="1338828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/>
              <a:t>参数取值表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114032" y="729218"/>
            <a:ext cx="1338828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/>
              <a:t>特殊塔算例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8114032" y="1099304"/>
            <a:ext cx="110799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/>
              <a:t>帮助文件</a:t>
            </a:r>
            <a:endParaRPr lang="zh-CN" altLang="en-US" dirty="0"/>
          </a:p>
        </p:txBody>
      </p:sp>
      <p:sp>
        <p:nvSpPr>
          <p:cNvPr id="8" name="左大括号 7"/>
          <p:cNvSpPr/>
          <p:nvPr/>
        </p:nvSpPr>
        <p:spPr>
          <a:xfrm>
            <a:off x="7883200" y="320675"/>
            <a:ext cx="117800" cy="120015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/>
      <p:bldP spid="13" grpId="1"/>
      <p:bldP spid="15" grpId="0" animBg="1"/>
      <p:bldP spid="15" grpId="1" animBg="1"/>
      <p:bldP spid="17" grpId="0"/>
      <p:bldP spid="17" grpId="1"/>
      <p:bldP spid="18" grpId="0" animBg="1"/>
      <p:bldP spid="18" grpId="1" animBg="1"/>
      <p:bldP spid="19" grpId="0" animBg="1"/>
      <p:bldP spid="19" grpId="1" animBg="1"/>
      <p:bldP spid="20" grpId="0"/>
      <p:bldP spid="20" grpId="1"/>
      <p:bldP spid="22" grpId="0" animBg="1"/>
      <p:bldP spid="24" grpId="0"/>
      <p:bldP spid="4" grpId="0" animBg="1"/>
      <p:bldP spid="5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95" y="931545"/>
            <a:ext cx="8808720" cy="4191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646920" y="1450340"/>
            <a:ext cx="2296160" cy="15887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重要性系数：通常重要性系数为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1.0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，特高压线路、大跨越或者具体工程需求可根据相关原则进行设置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 flipV="1">
            <a:off x="5910580" y="2029460"/>
            <a:ext cx="3672840" cy="30353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646920" y="4037330"/>
            <a:ext cx="2296160" cy="4178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一般无明确要求填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箭头连接符 13"/>
          <p:cNvCxnSpPr>
            <a:stCxn id="13" idx="1"/>
          </p:cNvCxnSpPr>
          <p:nvPr/>
        </p:nvCxnSpPr>
        <p:spPr>
          <a:xfrm flipH="1" flipV="1">
            <a:off x="8025130" y="2332990"/>
            <a:ext cx="1621790" cy="191325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59700" y="5001260"/>
            <a:ext cx="2743200" cy="6864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荷载点按照模型实际挂点填写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即可。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7085" y="5918200"/>
            <a:ext cx="10401300" cy="8026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跳线挂点编号默认前后侧相同，用户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需通过二次分配信息将对应荷载分配至真实挂点上；某些塔型涉及到单侧多挂点，可先设置一点，再通过二次分配实现多挂点功能。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070" y="821690"/>
            <a:ext cx="3762375" cy="38398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30" y="847725"/>
            <a:ext cx="6741795" cy="491871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2400300" y="1423035"/>
            <a:ext cx="5349875" cy="215709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4330065" y="4514850"/>
            <a:ext cx="749300" cy="131445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784590" y="3171825"/>
            <a:ext cx="3048635" cy="24072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前后侧独立计算是否勾选影响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荷载组合设置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页的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分配系数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设置，若勾选，批量设置无效；不勾选则按照分配系数对档距信息进行前后侧分配，一般情况下都是前后侧档距填写时已经划分好前后侧，后续勾选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此项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4590" y="1186180"/>
            <a:ext cx="3192780" cy="1555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060" y="1066800"/>
            <a:ext cx="8157210" cy="5442585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9098280" y="2021205"/>
            <a:ext cx="1170940" cy="184531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610600" y="2880360"/>
            <a:ext cx="3362325" cy="14725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不均匀覆冰设置主要针对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中重冰区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计算考虑最大弯最大扭情况，左右侧设置可根据模型左右划分，内角侧为右侧，外角侧为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左侧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10600" y="5065395"/>
            <a:ext cx="3361690" cy="11150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线路转角可有电气设定，也可由结构设定，一般塔只能设置最小最大角度，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066800"/>
            <a:ext cx="7750175" cy="5238115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H="1" flipV="1">
            <a:off x="7372350" y="5374640"/>
            <a:ext cx="1120775" cy="49720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>
            <a:off x="4103370" y="3689350"/>
            <a:ext cx="4398010" cy="64897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610600" y="1133475"/>
            <a:ext cx="3361690" cy="15024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安装设置：提供安装顺序设置及分期架设。如双回路考虑分期架设，可在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安装参数设置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添加需先架设的导线，在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考虑分期架设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勾选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7701280" y="1819275"/>
            <a:ext cx="2738120" cy="90995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1593215" y="2433955"/>
            <a:ext cx="7548245" cy="76708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3.1 110-DC31D-JC1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耐张塔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610600" y="2860675"/>
            <a:ext cx="3361690" cy="15024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no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先点击自动生成荷载组合，再点击节点荷载计算，可生成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TTT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文件，导入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martTower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中计算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即可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245" y="931545"/>
            <a:ext cx="7669530" cy="5488305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 flipH="1" flipV="1">
            <a:off x="8037195" y="1835785"/>
            <a:ext cx="572770" cy="167703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3.1 110-DC31D-ZMC1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直线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塔算例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285" y="1116330"/>
            <a:ext cx="7322820" cy="29870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" y="4288155"/>
            <a:ext cx="11925300" cy="1699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3.1 110-DC31D-ZMC1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直线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塔算例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50035" y="998855"/>
            <a:ext cx="8359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直线塔和耐张塔填法一致，只有档距信息分配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方式不同，其他信息栏有变化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82700" y="4713605"/>
            <a:ext cx="8627110" cy="1210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新设计塔悬垂塔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前后侧档距建议分配系数与地形、塔型系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列相关（非强制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关联）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平地：水平荷载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分，垂直荷载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山地：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Ⅰ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Ⅱ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型水平荷载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分，垂直荷载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分；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Ⅲ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Ⅳ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及跨越塔、重要跨越塔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水平荷载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分，垂直荷载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64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035" y="1434465"/>
            <a:ext cx="8353425" cy="3138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3.1 110-DC31D-ZMC1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直线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塔算例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505" y="2316480"/>
            <a:ext cx="6316980" cy="9448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9735" y="3028950"/>
            <a:ext cx="6096000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前侧档距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=380*2*0.5=380</a:t>
            </a:r>
            <a:endParaRPr lang="en-US" altLang="zh-CN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后侧档距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=380*2*0.5=380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前侧最小垂档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=380*0.8*0.5=152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后侧最小垂档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=380*0.8*0.5=152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前侧最大垂档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=0.5*550=275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后侧最大垂档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=0.5*550=275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ü"/>
            </a:pP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>
              <a:buFont typeface="Wingdings" panose="05000000000000000000" pitchFamily="2" charset="2"/>
              <a:buNone/>
            </a:pP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结构初始荷载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中选中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前后侧独立计算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420" y="931545"/>
            <a:ext cx="7696200" cy="12877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4850" y="3411220"/>
            <a:ext cx="5745480" cy="2834640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V="1">
            <a:off x="4330065" y="3815715"/>
            <a:ext cx="5644515" cy="233362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0695" y="1365885"/>
            <a:ext cx="2696210" cy="1595120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 flipH="1" flipV="1">
            <a:off x="8188325" y="1633855"/>
            <a:ext cx="1449070" cy="70739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6545"/>
            <a:ext cx="4965065" cy="635000"/>
          </a:xfrm>
        </p:spPr>
        <p:txBody>
          <a:bodyPr>
            <a:normAutofit fontScale="90000"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3.1 110-DC31D-ZMC1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直线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塔算例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162050"/>
            <a:ext cx="6719570" cy="4450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295" y="1381125"/>
            <a:ext cx="6580505" cy="3514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14045" y="277495"/>
            <a:ext cx="11445240" cy="6580505"/>
            <a:chOff x="967" y="437"/>
            <a:chExt cx="18024" cy="1036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0" y="4340"/>
              <a:ext cx="11961" cy="646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993" y="2652"/>
              <a:ext cx="13894" cy="159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6000" b="1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THANK YOU</a:t>
              </a:r>
              <a:endParaRPr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0030101010101" pitchFamily="49" charset="-122"/>
                <a:ea typeface="迷你简汉真广标" panose="02010600030101010101" pitchFamily="49" charset="-122"/>
              </a:endParaRPr>
            </a:p>
          </p:txBody>
        </p:sp>
        <p:sp>
          <p:nvSpPr>
            <p:cNvPr id="17" name="TextBox 4"/>
            <p:cNvSpPr txBox="1"/>
            <p:nvPr/>
          </p:nvSpPr>
          <p:spPr>
            <a:xfrm>
              <a:off x="967" y="662"/>
              <a:ext cx="5390" cy="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/>
              <a:r>
                <a:rPr lang="zh-CN" altLang="en-US" sz="2800" kern="0" dirty="0">
                  <a:solidFill>
                    <a:srgbClr val="FFC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乘风破浪 </a:t>
              </a:r>
              <a:r>
                <a:rPr lang="en-US" altLang="zh-CN" sz="2800" kern="0" dirty="0">
                  <a:solidFill>
                    <a:srgbClr val="FFC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800" kern="0" dirty="0">
                  <a:solidFill>
                    <a:srgbClr val="FFCD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一路领航</a:t>
              </a:r>
              <a:endParaRPr lang="zh-CN" altLang="en-US" sz="2800" kern="0" dirty="0">
                <a:solidFill>
                  <a:srgbClr val="FFCD2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46" y="2399"/>
              <a:ext cx="4531" cy="2275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7002" y="437"/>
              <a:ext cx="1632" cy="1480"/>
              <a:chOff x="13815" y="407"/>
              <a:chExt cx="1632" cy="148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3896" y="407"/>
                <a:ext cx="1537" cy="148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图片 15" descr="恒巨软件1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13815" y="437"/>
                <a:ext cx="1633" cy="1213"/>
              </a:xfrm>
              <a:prstGeom prst="rect">
                <a:avLst/>
              </a:prstGeom>
            </p:spPr>
          </p:pic>
        </p:grpSp>
      </p:grpSp>
    </p:spTree>
    <p:custDataLst>
      <p:tags r:id="rId5"/>
    </p:custDataLst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4555"/>
          </a:xfrm>
        </p:spPr>
        <p:txBody>
          <a:bodyPr/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、计算模式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3034" y="1318260"/>
            <a:ext cx="5729288" cy="35722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28649" y="1342371"/>
            <a:ext cx="3933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>
                <a:latin typeface="楷体" panose="02010609060101010101" pitchFamily="49" charset="-122"/>
                <a:ea typeface="楷体" panose="02010609060101010101" pitchFamily="49" charset="-122"/>
              </a:rPr>
              <a:t>SmartLoad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铁塔荷载计算软件支持三种计算模式：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3399" y="2348566"/>
            <a:ext cx="45624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电气计算：只考虑电气部分荷载提资所需的计算模式。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结构计算：只考虑结构专业部分荷载组合及节点力计算的计算模式。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电气计算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结构计算：方便结构专业直接继承电气荷载。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733425" y="5539740"/>
            <a:ext cx="5886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注意：选中后，需重启</a:t>
            </a:r>
            <a:r>
              <a:rPr lang="en-US" altLang="zh-CN" sz="20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SmartLoad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，方有效！！！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3425" y="329826"/>
            <a:ext cx="3409950" cy="678937"/>
          </a:xfrm>
        </p:spPr>
        <p:txBody>
          <a:bodyPr/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、数据文件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9547" y="2524510"/>
            <a:ext cx="3260725" cy="22574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34852" y="2809695"/>
            <a:ext cx="4117815" cy="1015663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000" dirty="0" err="1">
                <a:latin typeface="楷体" panose="02010609060101010101" pitchFamily="49" charset="-122"/>
                <a:ea typeface="楷体" panose="02010609060101010101" pitchFamily="49" charset="-122"/>
              </a:rPr>
              <a:t>Sld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文件：</a:t>
            </a:r>
            <a:r>
              <a:rPr lang="en-US" altLang="zh-CN" sz="2000" dirty="0" err="1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SmartLoad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接口文件为*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000" dirty="0" err="1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sld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格式，是荷载文件保存的主要格式。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3375" y="5512511"/>
            <a:ext cx="3154283" cy="1015663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TTT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文件：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TTT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文件为</a:t>
            </a:r>
            <a:r>
              <a:rPr lang="en-US" altLang="zh-CN" sz="2000" dirty="0" err="1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SmartTower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dirty="0" err="1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SmartPole</a:t>
            </a:r>
            <a:r>
              <a:rPr lang="zh-CN" altLang="en-US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的节点荷载接口文件。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62405" y="745578"/>
            <a:ext cx="3260725" cy="923330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LCL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文件：以工况索引下的的节点荷载文件，原为华东院定制内容，后引入至公用版本。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6930" y="4190646"/>
            <a:ext cx="4353661" cy="1015663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SLP</a:t>
            </a:r>
            <a:r>
              <a:rPr lang="zh-CN" altLang="en-US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文件：</a:t>
            </a:r>
            <a:r>
              <a:rPr lang="en-US" altLang="zh-CN" sz="2000" dirty="0" err="1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SlP</a:t>
            </a:r>
            <a:r>
              <a:rPr lang="zh-CN" altLang="en-US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文件为结构专业校核文件，主要用于荷载组合校核（形式上 参考东北院 </a:t>
            </a:r>
            <a:r>
              <a:rPr lang="en-US" altLang="zh-CN" sz="2000" dirty="0" err="1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Apx</a:t>
            </a:r>
            <a:r>
              <a:rPr lang="en-US" altLang="zh-CN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格式）。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63087" y="2030152"/>
            <a:ext cx="3260725" cy="369332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PDF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格式的荷载计算书。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35966" y="3317526"/>
            <a:ext cx="14665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均可用记事本形式打开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17" name="直接箭头连接符 16"/>
          <p:cNvCxnSpPr>
            <a:stCxn id="13" idx="1"/>
          </p:cNvCxnSpPr>
          <p:nvPr/>
        </p:nvCxnSpPr>
        <p:spPr>
          <a:xfrm flipH="1" flipV="1">
            <a:off x="9096375" y="2809695"/>
            <a:ext cx="1139591" cy="86177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13" idx="1"/>
          </p:cNvCxnSpPr>
          <p:nvPr/>
        </p:nvCxnSpPr>
        <p:spPr>
          <a:xfrm flipH="1">
            <a:off x="9163050" y="3671469"/>
            <a:ext cx="1072916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13" idx="1"/>
          </p:cNvCxnSpPr>
          <p:nvPr/>
        </p:nvCxnSpPr>
        <p:spPr>
          <a:xfrm flipH="1">
            <a:off x="9096375" y="3671469"/>
            <a:ext cx="1139591" cy="4338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3" idx="1"/>
          </p:cNvCxnSpPr>
          <p:nvPr/>
        </p:nvCxnSpPr>
        <p:spPr>
          <a:xfrm flipH="1">
            <a:off x="9096375" y="3671469"/>
            <a:ext cx="1139591" cy="84338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箭头: 下 25"/>
          <p:cNvSpPr/>
          <p:nvPr/>
        </p:nvSpPr>
        <p:spPr>
          <a:xfrm>
            <a:off x="6877049" y="1734438"/>
            <a:ext cx="161925" cy="79007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下 26"/>
          <p:cNvSpPr/>
          <p:nvPr/>
        </p:nvSpPr>
        <p:spPr>
          <a:xfrm rot="18525235">
            <a:off x="5912425" y="2270194"/>
            <a:ext cx="147006" cy="10790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箭头: 下 27"/>
          <p:cNvSpPr/>
          <p:nvPr/>
        </p:nvSpPr>
        <p:spPr>
          <a:xfrm rot="16860289">
            <a:off x="5875282" y="2889979"/>
            <a:ext cx="172980" cy="119083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下 28"/>
          <p:cNvSpPr/>
          <p:nvPr/>
        </p:nvSpPr>
        <p:spPr>
          <a:xfrm rot="15203728">
            <a:off x="5877075" y="3756016"/>
            <a:ext cx="172980" cy="119083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箭头: 下 29"/>
          <p:cNvSpPr/>
          <p:nvPr/>
        </p:nvSpPr>
        <p:spPr>
          <a:xfrm rot="13781632">
            <a:off x="6128828" y="4679663"/>
            <a:ext cx="152559" cy="90869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8000"/>
            <a:chOff x="0" y="0"/>
            <a:chExt cx="19200" cy="10800"/>
          </a:xfrm>
        </p:grpSpPr>
        <p:sp>
          <p:nvSpPr>
            <p:cNvPr id="6" name="矩形 5"/>
            <p:cNvSpPr/>
            <p:nvPr/>
          </p:nvSpPr>
          <p:spPr>
            <a:xfrm>
              <a:off x="11247" y="0"/>
              <a:ext cx="7953" cy="10800"/>
            </a:xfrm>
            <a:prstGeom prst="rect">
              <a:avLst/>
            </a:prstGeom>
            <a:solidFill>
              <a:srgbClr val="0056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0"/>
              <a:ext cx="11247" cy="10800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4"/>
            <p:cNvSpPr txBox="1"/>
            <p:nvPr/>
          </p:nvSpPr>
          <p:spPr>
            <a:xfrm>
              <a:off x="12165" y="4926"/>
              <a:ext cx="3684" cy="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defTabSz="1218565"/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软件功能详解</a:t>
              </a:r>
              <a:endPara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333" y="4484"/>
              <a:ext cx="1832" cy="1832"/>
              <a:chOff x="5392382" y="2847496"/>
              <a:chExt cx="1163008" cy="116300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5392382" y="2847496"/>
                <a:ext cx="1163008" cy="1163008"/>
              </a:xfrm>
              <a:prstGeom prst="ellipse">
                <a:avLst/>
              </a:prstGeom>
              <a:solidFill>
                <a:srgbClr val="0056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496260" y="2952724"/>
                <a:ext cx="952553" cy="952553"/>
              </a:xfrm>
              <a:prstGeom prst="ellipse">
                <a:avLst/>
              </a:prstGeom>
              <a:solidFill>
                <a:srgbClr val="FFCD2D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noAutofit/>
              </a:bodyPr>
              <a:lstStyle/>
              <a:p>
                <a:pPr algn="ctr" defTabSz="1218565"/>
                <a:endParaRPr lang="zh-CN" altLang="en-US" sz="2400" kern="0">
                  <a:noFill/>
                </a:endParaRPr>
              </a:p>
            </p:txBody>
          </p:sp>
        </p:grpSp>
      </p:grpSp>
      <p:pic>
        <p:nvPicPr>
          <p:cNvPr id="13" name="图片 12" descr="45200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645" y="3053080"/>
            <a:ext cx="671830" cy="671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50825"/>
            <a:ext cx="3295650" cy="770255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、菜单栏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04850" y="1279267"/>
            <a:ext cx="7051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文件功能下提供了</a:t>
            </a:r>
            <a:r>
              <a:rPr lang="en-US" altLang="zh-CN" dirty="0" err="1">
                <a:latin typeface="楷体" panose="02010609060101010101" pitchFamily="49" charset="-122"/>
                <a:ea typeface="楷体" panose="02010609060101010101" pitchFamily="49" charset="-122"/>
              </a:rPr>
              <a:t>sld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文件的新建、保存、打开、另存为等功能。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4850" y="1840111"/>
            <a:ext cx="4314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参数设置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电线属性库：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用户可以通过该界面对已有电线库的编辑、扩充、删除，并可通过选中特定电线作为某侧导地线的使用电线类型。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192" y="3117652"/>
            <a:ext cx="5239808" cy="319116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610" y="3117651"/>
            <a:ext cx="5046371" cy="3191161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269868" y="1760546"/>
            <a:ext cx="54167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参数设置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覆冰增大系数设置：其中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0-15mm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覆冰厚度对应的线条风载覆冰增大系数为规程规定，其他覆冰厚度对应的线条风载覆冰增大系数可修改（规程规定只有建议的取值范围）。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50825"/>
            <a:ext cx="3295650" cy="770255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、菜单栏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07A8C02-CEF0-453D-9594-89A8D1E75760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6" name="图片 15" descr="恒巨软件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796270" y="296545"/>
            <a:ext cx="1036955" cy="77025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72125" y="1442437"/>
            <a:ext cx="35861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参数设置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金具覆冰增重设置：涉及的参数均为建议取值，用户可根据工程的具体需要修改相应的值。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62093" y="1182795"/>
            <a:ext cx="43148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参数设置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平均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基准高度设置：平均高度为计算线条张力使用。基准高度用于计算各工况下的高空风压系数（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架空输电线路杆塔结构设计技术规定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》DL/T 5154-2012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中 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3.7.1-2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中规定基准高度为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10m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89" y="2966770"/>
            <a:ext cx="3357243" cy="33694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878" y="2970561"/>
            <a:ext cx="3686175" cy="336563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434706" y="1459794"/>
            <a:ext cx="3586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参数设置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附加荷载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平衡张力设置：对于安装工况荷载计算有影响。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6300" y="2970561"/>
            <a:ext cx="3586163" cy="2629920"/>
          </a:xfrm>
          <a:prstGeom prst="rect">
            <a:avLst/>
          </a:prstGeom>
        </p:spPr>
      </p:pic>
      <p:sp>
        <p:nvSpPr>
          <p:cNvPr id="12" name="矩形: 圆角 11"/>
          <p:cNvSpPr/>
          <p:nvPr/>
        </p:nvSpPr>
        <p:spPr>
          <a:xfrm>
            <a:off x="448147" y="1182795"/>
            <a:ext cx="3552353" cy="5335833"/>
          </a:xfrm>
          <a:prstGeom prst="roundRect">
            <a:avLst>
              <a:gd name="adj" fmla="val 6558"/>
            </a:avLst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4119881" y="1182794"/>
            <a:ext cx="4070493" cy="5335834"/>
          </a:xfrm>
          <a:prstGeom prst="roundRect">
            <a:avLst>
              <a:gd name="adj" fmla="val 6558"/>
            </a:avLst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8360242" y="1182793"/>
            <a:ext cx="3722220" cy="5335833"/>
          </a:xfrm>
          <a:prstGeom prst="roundRect">
            <a:avLst>
              <a:gd name="adj" fmla="val 6558"/>
            </a:avLst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2" grpId="0"/>
      <p:bldP spid="8" grpId="0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088,&quot;width&quot;:10618}"/>
</p:tagLst>
</file>

<file path=ppt/tags/tag10.xml><?xml version="1.0" encoding="utf-8"?>
<p:tagLst xmlns:p="http://schemas.openxmlformats.org/presentationml/2006/main">
  <p:tag name="KSO_WM_DIAGRAM_VIRTUALLY_FRAME" val="{&quot;height&quot;:333.5,&quot;left&quot;:0,&quot;top&quot;:103.25,&quot;width&quot;:1005.6249606299212}"/>
</p:tagLst>
</file>

<file path=ppt/tags/tag11.xml><?xml version="1.0" encoding="utf-8"?>
<p:tagLst xmlns:p="http://schemas.openxmlformats.org/presentationml/2006/main">
  <p:tag name="KSO_WM_DIAGRAM_VIRTUALLY_FRAME" val="{&quot;height&quot;:333.5,&quot;left&quot;:0,&quot;top&quot;:103.25,&quot;width&quot;:1005.6249606299212}"/>
</p:tagLst>
</file>

<file path=ppt/tags/tag12.xml><?xml version="1.0" encoding="utf-8"?>
<p:tagLst xmlns:p="http://schemas.openxmlformats.org/presentationml/2006/main">
  <p:tag name="KSO_WM_DIAGRAM_VIRTUALLY_FRAME" val="{&quot;height&quot;:333.5,&quot;left&quot;:0,&quot;top&quot;:103.25,&quot;width&quot;:1005.6249606299212}"/>
</p:tagLst>
</file>

<file path=ppt/tags/tag13.xml><?xml version="1.0" encoding="utf-8"?>
<p:tagLst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14.xml><?xml version="1.0" encoding="utf-8"?>
<p:tagLst xmlns:p="http://schemas.openxmlformats.org/presentationml/2006/main">
  <p:tag name="COMMONDATA" val="eyJoZGlkIjoiYTc2YzczYmVmNTUxMDRlODVmZjk4NjZkYzNjNTQ3ZjcifQ=="/>
  <p:tag name="KSO_WPP_MARK_KEY" val="b13f09e4-060e-4988-a7c2-b9ed15fef2c9"/>
</p:tagLst>
</file>

<file path=ppt/tags/tag2.xml><?xml version="1.0" encoding="utf-8"?>
<p:tagLst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3.xml><?xml version="1.0" encoding="utf-8"?>
<p:tagLst xmlns:p="http://schemas.openxmlformats.org/presentationml/2006/main">
  <p:tag name="KSO_WM_DIAGRAM_VIRTUALLY_FRAME" val="{&quot;height&quot;:333.5,&quot;left&quot;:0,&quot;top&quot;:103.25,&quot;width&quot;:1005.6249606299212}"/>
</p:tagLst>
</file>

<file path=ppt/tags/tag4.xml><?xml version="1.0" encoding="utf-8"?>
<p:tagLst xmlns:p="http://schemas.openxmlformats.org/presentationml/2006/main">
  <p:tag name="KSO_WM_DIAGRAM_VIRTUALLY_FRAME" val="{&quot;height&quot;:333.5,&quot;left&quot;:0,&quot;top&quot;:103.25,&quot;width&quot;:1005.6249606299212}"/>
</p:tagLst>
</file>

<file path=ppt/tags/tag5.xml><?xml version="1.0" encoding="utf-8"?>
<p:tagLst xmlns:p="http://schemas.openxmlformats.org/presentationml/2006/main">
  <p:tag name="KSO_WM_DIAGRAM_VIRTUALLY_FRAME" val="{&quot;height&quot;:333.5,&quot;left&quot;:0,&quot;top&quot;:103.25,&quot;width&quot;:1005.6249606299212}"/>
</p:tagLst>
</file>

<file path=ppt/tags/tag6.xml><?xml version="1.0" encoding="utf-8"?>
<p:tagLst xmlns:p="http://schemas.openxmlformats.org/presentationml/2006/main">
  <p:tag name="KSO_WM_DIAGRAM_VIRTUALLY_FRAME" val="{&quot;height&quot;:333.5,&quot;left&quot;:0,&quot;top&quot;:103.25,&quot;width&quot;:1005.6249606299212}"/>
</p:tagLst>
</file>

<file path=ppt/tags/tag7.xml><?xml version="1.0" encoding="utf-8"?>
<p:tagLst xmlns:p="http://schemas.openxmlformats.org/presentationml/2006/main">
  <p:tag name="KSO_WM_DIAGRAM_VIRTUALLY_FRAME" val="{&quot;height&quot;:333.5,&quot;left&quot;:0,&quot;top&quot;:103.25,&quot;width&quot;:1005.6249606299212}"/>
</p:tagLst>
</file>

<file path=ppt/tags/tag8.xml><?xml version="1.0" encoding="utf-8"?>
<p:tagLst xmlns:p="http://schemas.openxmlformats.org/presentationml/2006/main">
  <p:tag name="KSO_WM_DIAGRAM_VIRTUALLY_FRAME" val="{&quot;height&quot;:333.5,&quot;left&quot;:0,&quot;top&quot;:103.25,&quot;width&quot;:1005.6249606299212}"/>
</p:tagLst>
</file>

<file path=ppt/tags/tag9.xml><?xml version="1.0" encoding="utf-8"?>
<p:tagLst xmlns:p="http://schemas.openxmlformats.org/presentationml/2006/main">
  <p:tag name="KSO_WM_DIAGRAM_VIRTUALLY_FRAME" val="{&quot;height&quot;:333.5,&quot;left&quot;:0,&quot;top&quot;:103.25,&quot;width&quot;:1005.6249606299212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5924</Words>
  <Application>WPS 演示</Application>
  <PresentationFormat>宽屏</PresentationFormat>
  <Paragraphs>480</Paragraphs>
  <Slides>49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迷你简汉真广标</vt:lpstr>
      <vt:lpstr>楷体</vt:lpstr>
      <vt:lpstr>等线</vt:lpstr>
      <vt:lpstr>Arial Unicode MS</vt:lpstr>
      <vt:lpstr>等线 Light</vt:lpstr>
      <vt:lpstr>Times New Roman</vt:lpstr>
      <vt:lpstr>Wingdings</vt:lpstr>
      <vt:lpstr>Calibri</vt:lpstr>
      <vt:lpstr>Office 主题​​</vt:lpstr>
      <vt:lpstr>PowerPoint 演示文稿</vt:lpstr>
      <vt:lpstr>PowerPoint 演示文稿</vt:lpstr>
      <vt:lpstr>PowerPoint 演示文稿</vt:lpstr>
      <vt:lpstr>1.1、软件界面介绍</vt:lpstr>
      <vt:lpstr>1.2、计算模式</vt:lpstr>
      <vt:lpstr>1.3、数据文件</vt:lpstr>
      <vt:lpstr>PowerPoint 演示文稿</vt:lpstr>
      <vt:lpstr>2.1、菜单栏</vt:lpstr>
      <vt:lpstr>2.1、菜单栏</vt:lpstr>
      <vt:lpstr>2.1、菜单栏</vt:lpstr>
      <vt:lpstr>2.2 电气基本信息</vt:lpstr>
      <vt:lpstr>2.2 电气基本信息</vt:lpstr>
      <vt:lpstr>2.3 设计类别信息</vt:lpstr>
      <vt:lpstr>2.3 设计类别信息</vt:lpstr>
      <vt:lpstr>2.3 设计类别信息</vt:lpstr>
      <vt:lpstr>2.3 设计类别信息</vt:lpstr>
      <vt:lpstr>2.4 电气计算结果</vt:lpstr>
      <vt:lpstr>2.5 结构基本信息</vt:lpstr>
      <vt:lpstr>2.5 结构基本信息</vt:lpstr>
      <vt:lpstr>2.6 结构初始荷载</vt:lpstr>
      <vt:lpstr>2.7 荷载组合设置</vt:lpstr>
      <vt:lpstr>2.7 荷载组合设置</vt:lpstr>
      <vt:lpstr>2.8 结构计算结果</vt:lpstr>
      <vt:lpstr>PowerPoint 演示文稿</vt:lpstr>
      <vt:lpstr>3 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3.1 110-DC31D-JC1耐张塔算例</vt:lpstr>
      <vt:lpstr>3.1 110-DC31D-ZMC1直线塔算例</vt:lpstr>
      <vt:lpstr>3.1 110-DC31D-ZMC1直线塔算例</vt:lpstr>
      <vt:lpstr>3.1 110-DC31D-ZMC1直线塔算例</vt:lpstr>
      <vt:lpstr>3.1 110-DC31D-ZMC1直线塔算例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公司介绍产品宣传</dc:title>
  <dc:creator>Administrator</dc:creator>
  <cp:lastModifiedBy>几米家的兔子</cp:lastModifiedBy>
  <cp:revision>1621</cp:revision>
  <dcterms:created xsi:type="dcterms:W3CDTF">2016-07-17T07:04:00Z</dcterms:created>
  <dcterms:modified xsi:type="dcterms:W3CDTF">2025-06-12T10:37:49Z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2052-12.1.0.21541</vt:lpwstr>
  </property>
  <property fmtid="{D5CDD505-2E9C-101B-9397-08002B2CF9AE}" pid="4" name="ICV">
    <vt:lpwstr>6DDE9944E64D4269B7E2FC45815BA826_13</vt:lpwstr>
  </property>
</Properties>
</file>