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wmf" ContentType="image/x-wmf"/>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126"/>
  </p:handoutMasterIdLst>
  <p:sldIdLst>
    <p:sldId id="271" r:id="rId3"/>
    <p:sldId id="430" r:id="rId5"/>
    <p:sldId id="272" r:id="rId6"/>
    <p:sldId id="515" r:id="rId7"/>
    <p:sldId id="521" r:id="rId8"/>
    <p:sldId id="780" r:id="rId9"/>
    <p:sldId id="781" r:id="rId10"/>
    <p:sldId id="876" r:id="rId11"/>
    <p:sldId id="522" r:id="rId12"/>
    <p:sldId id="639" r:id="rId13"/>
    <p:sldId id="640" r:id="rId14"/>
    <p:sldId id="641" r:id="rId15"/>
    <p:sldId id="642" r:id="rId16"/>
    <p:sldId id="643" r:id="rId17"/>
    <p:sldId id="645" r:id="rId18"/>
    <p:sldId id="644" r:id="rId19"/>
    <p:sldId id="650" r:id="rId20"/>
    <p:sldId id="1174" r:id="rId21"/>
    <p:sldId id="652" r:id="rId22"/>
    <p:sldId id="651" r:id="rId23"/>
    <p:sldId id="653" r:id="rId24"/>
    <p:sldId id="655" r:id="rId25"/>
    <p:sldId id="656" r:id="rId26"/>
    <p:sldId id="657" r:id="rId27"/>
    <p:sldId id="658" r:id="rId28"/>
    <p:sldId id="1039" r:id="rId29"/>
    <p:sldId id="661" r:id="rId30"/>
    <p:sldId id="662" r:id="rId31"/>
    <p:sldId id="663" r:id="rId32"/>
    <p:sldId id="666" r:id="rId33"/>
    <p:sldId id="667" r:id="rId34"/>
    <p:sldId id="669" r:id="rId35"/>
    <p:sldId id="678" r:id="rId36"/>
    <p:sldId id="670" r:id="rId37"/>
    <p:sldId id="668" r:id="rId38"/>
    <p:sldId id="671" r:id="rId39"/>
    <p:sldId id="675" r:id="rId40"/>
    <p:sldId id="676" r:id="rId41"/>
    <p:sldId id="679" r:id="rId42"/>
    <p:sldId id="680" r:id="rId43"/>
    <p:sldId id="681" r:id="rId44"/>
    <p:sldId id="689" r:id="rId45"/>
    <p:sldId id="692" r:id="rId46"/>
    <p:sldId id="946" r:id="rId47"/>
    <p:sldId id="693" r:id="rId48"/>
    <p:sldId id="696" r:id="rId49"/>
    <p:sldId id="1118" r:id="rId50"/>
    <p:sldId id="701" r:id="rId51"/>
    <p:sldId id="702" r:id="rId52"/>
    <p:sldId id="703" r:id="rId53"/>
    <p:sldId id="707" r:id="rId54"/>
    <p:sldId id="699" r:id="rId55"/>
    <p:sldId id="711" r:id="rId56"/>
    <p:sldId id="713" r:id="rId57"/>
    <p:sldId id="714" r:id="rId58"/>
    <p:sldId id="718" r:id="rId59"/>
    <p:sldId id="719" r:id="rId60"/>
    <p:sldId id="721" r:id="rId61"/>
    <p:sldId id="722" r:id="rId62"/>
    <p:sldId id="1333" r:id="rId63"/>
    <p:sldId id="1334" r:id="rId64"/>
    <p:sldId id="1335" r:id="rId65"/>
    <p:sldId id="1336" r:id="rId66"/>
    <p:sldId id="712" r:id="rId67"/>
    <p:sldId id="772" r:id="rId68"/>
    <p:sldId id="773" r:id="rId69"/>
    <p:sldId id="777" r:id="rId70"/>
    <p:sldId id="836" r:id="rId71"/>
    <p:sldId id="782" r:id="rId72"/>
    <p:sldId id="838" r:id="rId73"/>
    <p:sldId id="839" r:id="rId74"/>
    <p:sldId id="848" r:id="rId75"/>
    <p:sldId id="853" r:id="rId76"/>
    <p:sldId id="854" r:id="rId77"/>
    <p:sldId id="855" r:id="rId78"/>
    <p:sldId id="857" r:id="rId79"/>
    <p:sldId id="862" r:id="rId80"/>
    <p:sldId id="867" r:id="rId81"/>
    <p:sldId id="1006" r:id="rId82"/>
    <p:sldId id="871" r:id="rId83"/>
    <p:sldId id="872" r:id="rId84"/>
    <p:sldId id="877" r:id="rId85"/>
    <p:sldId id="878" r:id="rId86"/>
    <p:sldId id="984" r:id="rId87"/>
    <p:sldId id="986" r:id="rId88"/>
    <p:sldId id="989" r:id="rId89"/>
    <p:sldId id="995" r:id="rId90"/>
    <p:sldId id="990" r:id="rId91"/>
    <p:sldId id="996" r:id="rId92"/>
    <p:sldId id="997" r:id="rId93"/>
    <p:sldId id="1002" r:id="rId94"/>
    <p:sldId id="1026" r:id="rId95"/>
    <p:sldId id="1022" r:id="rId96"/>
    <p:sldId id="1027" r:id="rId97"/>
    <p:sldId id="1028" r:id="rId98"/>
    <p:sldId id="1029" r:id="rId99"/>
    <p:sldId id="1030" r:id="rId100"/>
    <p:sldId id="1031" r:id="rId101"/>
    <p:sldId id="1032" r:id="rId102"/>
    <p:sldId id="1033" r:id="rId103"/>
    <p:sldId id="1034" r:id="rId104"/>
    <p:sldId id="1113" r:id="rId105"/>
    <p:sldId id="1114" r:id="rId106"/>
    <p:sldId id="1260" r:id="rId107"/>
    <p:sldId id="1259" r:id="rId108"/>
    <p:sldId id="1261" r:id="rId109"/>
    <p:sldId id="1266" r:id="rId110"/>
    <p:sldId id="1268" r:id="rId111"/>
    <p:sldId id="1269" r:id="rId112"/>
    <p:sldId id="1323" r:id="rId113"/>
    <p:sldId id="1327" r:id="rId114"/>
    <p:sldId id="1331" r:id="rId115"/>
    <p:sldId id="1389" r:id="rId116"/>
    <p:sldId id="1390" r:id="rId117"/>
    <p:sldId id="1391" r:id="rId118"/>
    <p:sldId id="1394" r:id="rId119"/>
    <p:sldId id="1395" r:id="rId120"/>
    <p:sldId id="1397" r:id="rId121"/>
    <p:sldId id="1401" r:id="rId122"/>
    <p:sldId id="841" r:id="rId123"/>
    <p:sldId id="843" r:id="rId124"/>
    <p:sldId id="846" r:id="rId125"/>
  </p:sldIdLst>
  <p:sldSz cx="12192000" cy="6858000"/>
  <p:notesSz cx="6858000" cy="9144000"/>
  <p:embeddedFontLst>
    <p:embeddedFont>
      <p:font typeface="微软雅黑" panose="020B0503020204020204" pitchFamily="34" charset="-122"/>
      <p:regular r:id="rId130"/>
    </p:embeddedFont>
    <p:embeddedFont>
      <p:font typeface="迷你简汉真广标" panose="02010600030101010101" pitchFamily="49" charset="-122"/>
      <p:regular r:id="rId131"/>
    </p:embeddedFont>
    <p:embeddedFont>
      <p:font typeface="等线" panose="02010600030101010101" charset="-122"/>
      <p:regular r:id="rId132"/>
    </p:embeddedFont>
    <p:embeddedFont>
      <p:font typeface="等线 Light" panose="02010600030101010101" charset="-122"/>
      <p:regular r:id="rId133"/>
    </p:embeddedFont>
    <p:embeddedFont>
      <p:font typeface="仿宋" panose="02010609060101010101" charset="-122"/>
      <p:regular r:id="rId134"/>
    </p:embeddedFont>
    <p:embeddedFont>
      <p:font typeface="Calibri" panose="020F0502020204030204" charset="0"/>
      <p:regular r:id="rId135"/>
      <p:bold r:id="rId136"/>
      <p:italic r:id="rId137"/>
      <p:boldItalic r:id="rId138"/>
    </p:embeddedFont>
  </p:embeddedFontLst>
  <p:custDataLst>
    <p:tags r:id="rId1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97" userDrawn="1">
          <p15:clr>
            <a:srgbClr val="A4A3A4"/>
          </p15:clr>
        </p15:guide>
        <p15:guide id="2" pos="4517" userDrawn="1">
          <p15:clr>
            <a:srgbClr val="A4A3A4"/>
          </p15:clr>
        </p15:guide>
        <p15:guide id="3" pos="753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BD7FF"/>
    <a:srgbClr val="005696"/>
    <a:srgbClr val="FFCD2D"/>
    <a:srgbClr val="7F7F7F"/>
    <a:srgbClr val="223D7B"/>
    <a:srgbClr val="0187D0"/>
    <a:srgbClr val="26323E"/>
    <a:srgbClr val="8BC43F"/>
    <a:srgbClr val="3B4E5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39" autoAdjust="0"/>
    <p:restoredTop sz="94660"/>
  </p:normalViewPr>
  <p:slideViewPr>
    <p:cSldViewPr snapToGrid="0" showGuides="1">
      <p:cViewPr varScale="1">
        <p:scale>
          <a:sx n="86" d="100"/>
          <a:sy n="86" d="100"/>
        </p:scale>
        <p:origin x="254" y="72"/>
      </p:cViewPr>
      <p:guideLst>
        <p:guide orient="horz" pos="697"/>
        <p:guide pos="4517"/>
        <p:guide pos="7536"/>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9" Type="http://schemas.openxmlformats.org/officeDocument/2006/relationships/tags" Target="tags/tag31.xml"/><Relationship Id="rId138" Type="http://schemas.openxmlformats.org/officeDocument/2006/relationships/font" Target="fonts/font9.fntdata"/><Relationship Id="rId137" Type="http://schemas.openxmlformats.org/officeDocument/2006/relationships/font" Target="fonts/font8.fntdata"/><Relationship Id="rId136" Type="http://schemas.openxmlformats.org/officeDocument/2006/relationships/font" Target="fonts/font7.fntdata"/><Relationship Id="rId135" Type="http://schemas.openxmlformats.org/officeDocument/2006/relationships/font" Target="fonts/font6.fntdata"/><Relationship Id="rId134" Type="http://schemas.openxmlformats.org/officeDocument/2006/relationships/font" Target="fonts/font5.fntdata"/><Relationship Id="rId133" Type="http://schemas.openxmlformats.org/officeDocument/2006/relationships/font" Target="fonts/font4.fntdata"/><Relationship Id="rId132" Type="http://schemas.openxmlformats.org/officeDocument/2006/relationships/font" Target="fonts/font3.fntdata"/><Relationship Id="rId131" Type="http://schemas.openxmlformats.org/officeDocument/2006/relationships/font" Target="fonts/font2.fntdata"/><Relationship Id="rId130" Type="http://schemas.openxmlformats.org/officeDocument/2006/relationships/font" Target="fonts/font1.fntdata"/><Relationship Id="rId13" Type="http://schemas.openxmlformats.org/officeDocument/2006/relationships/slide" Target="slides/slide10.xml"/><Relationship Id="rId129" Type="http://schemas.openxmlformats.org/officeDocument/2006/relationships/tableStyles" Target="tableStyles.xml"/><Relationship Id="rId128" Type="http://schemas.openxmlformats.org/officeDocument/2006/relationships/viewProps" Target="viewProps.xml"/><Relationship Id="rId127" Type="http://schemas.openxmlformats.org/officeDocument/2006/relationships/presProps" Target="presProps.xml"/><Relationship Id="rId126" Type="http://schemas.openxmlformats.org/officeDocument/2006/relationships/handoutMaster" Target="handoutMasters/handoutMaster1.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03.wmf"/><Relationship Id="rId2" Type="http://schemas.openxmlformats.org/officeDocument/2006/relationships/image" Target="../media/image102.wmf"/><Relationship Id="rId1" Type="http://schemas.openxmlformats.org/officeDocument/2006/relationships/image" Target="../media/image10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2F9F9F-8801-4F41-A506-4C1F4E7AE6F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89A4D8-C655-4CB2-AC87-CE159BCF3FA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bg1">
            <a:lumMod val="95000"/>
            <a:alpha val="25000"/>
          </a:schemeClr>
        </a:solidFill>
        <a:effectLst/>
      </p:bgPr>
    </p:bg>
    <p:spTree>
      <p:nvGrpSpPr>
        <p:cNvPr id="1" name=""/>
        <p:cNvGrpSpPr/>
        <p:nvPr/>
      </p:nvGrpSpPr>
      <p:grpSpPr>
        <a:xfrm>
          <a:off x="0" y="0"/>
          <a:ext cx="0" cy="0"/>
          <a:chOff x="0" y="0"/>
          <a:chExt cx="0" cy="0"/>
        </a:xfrm>
      </p:grpSpPr>
      <p:sp>
        <p:nvSpPr>
          <p:cNvPr id="11" name="文本占位符 10"/>
          <p:cNvSpPr>
            <a:spLocks noGrp="1"/>
          </p:cNvSpPr>
          <p:nvPr>
            <p:ph type="body" sz="quarter" idx="10" hasCustomPrompt="1"/>
          </p:nvPr>
        </p:nvSpPr>
        <p:spPr>
          <a:xfrm>
            <a:off x="1014702" y="304835"/>
            <a:ext cx="4970462" cy="701731"/>
          </a:xfrm>
          <a:noFill/>
        </p:spPr>
        <p:txBody>
          <a:bodyPr wrap="square" rtlCol="0">
            <a:spAutoFit/>
          </a:bodyPr>
          <a:lstStyle>
            <a:lvl1pPr marL="0" indent="0">
              <a:buNone/>
              <a:defRPr lang="zh-CN" altLang="en-US" sz="4400" dirty="0" smtClean="0">
                <a:solidFill>
                  <a:srgbClr val="26323E"/>
                </a:solidFill>
                <a:latin typeface="微软雅黑" panose="020B0503020204020204" pitchFamily="34" charset="-122"/>
                <a:ea typeface="微软雅黑" panose="020B0503020204020204" pitchFamily="34" charset="-122"/>
              </a:defRPr>
            </a:lvl1pPr>
          </a:lstStyle>
          <a:p>
            <a:pPr marL="0" lvl="0"/>
            <a:r>
              <a:rPr lang="zh-CN" altLang="en-US" dirty="0"/>
              <a:t>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810FE7E-A8A8-4BA0-81D7-D85FCF51061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60CC2A-B125-4277-B811-29F006F736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810FE7E-A8A8-4BA0-81D7-D85FCF51061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60CC2A-B125-4277-B811-29F006F736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810FE7E-A8A8-4BA0-81D7-D85FCF51061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60CC2A-B125-4277-B811-29F006F736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810FE7E-A8A8-4BA0-81D7-D85FCF51061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60CC2A-B125-4277-B811-29F006F736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幻灯片">
    <p:bg>
      <p:bgPr>
        <a:pattFill prst="ltVert">
          <a:fgClr>
            <a:schemeClr val="bg1"/>
          </a:fgClr>
          <a:bgClr>
            <a:schemeClr val="bg1">
              <a:lumMod val="95000"/>
            </a:schemeClr>
          </a:bgClr>
        </a:patt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chemeClr val="bg1">
            <a:lumMod val="95000"/>
            <a:alpha val="25000"/>
          </a:schemeClr>
        </a:solidFill>
        <a:effectLst/>
      </p:bgPr>
    </p:bg>
    <p:spTree>
      <p:nvGrpSpPr>
        <p:cNvPr id="1" name=""/>
        <p:cNvGrpSpPr/>
        <p:nvPr/>
      </p:nvGrpSpPr>
      <p:grpSpPr>
        <a:xfrm>
          <a:off x="0" y="0"/>
          <a:ext cx="0" cy="0"/>
          <a:chOff x="0" y="0"/>
          <a:chExt cx="0" cy="0"/>
        </a:xfrm>
      </p:grpSpPr>
      <p:sp>
        <p:nvSpPr>
          <p:cNvPr id="11" name="文本占位符 10"/>
          <p:cNvSpPr>
            <a:spLocks noGrp="1"/>
          </p:cNvSpPr>
          <p:nvPr>
            <p:ph type="body" sz="quarter" idx="10" hasCustomPrompt="1"/>
          </p:nvPr>
        </p:nvSpPr>
        <p:spPr>
          <a:xfrm>
            <a:off x="397965" y="560250"/>
            <a:ext cx="4970462" cy="480131"/>
          </a:xfrm>
          <a:noFill/>
        </p:spPr>
        <p:txBody>
          <a:bodyPr wrap="square" rtlCol="0">
            <a:spAutoFit/>
          </a:bodyPr>
          <a:lstStyle>
            <a:lvl1pPr marL="0" indent="0">
              <a:buNone/>
              <a:defRPr lang="zh-CN" altLang="en-US" sz="2800" b="1" dirty="0" smtClean="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lvl="0"/>
            <a:r>
              <a:rPr lang="zh-CN" altLang="en-US" dirty="0"/>
              <a:t>编辑母版文本样式</a:t>
            </a:r>
            <a:endParaRPr lang="zh-CN" altLang="en-US" dirty="0"/>
          </a:p>
        </p:txBody>
      </p:sp>
      <p:sp>
        <p:nvSpPr>
          <p:cNvPr id="2" name="矩形 1"/>
          <p:cNvSpPr/>
          <p:nvPr userDrawn="1"/>
        </p:nvSpPr>
        <p:spPr>
          <a:xfrm>
            <a:off x="0" y="370390"/>
            <a:ext cx="358815" cy="625033"/>
          </a:xfrm>
          <a:prstGeom prst="rect">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占位符 10"/>
          <p:cNvSpPr>
            <a:spLocks noGrp="1"/>
          </p:cNvSpPr>
          <p:nvPr>
            <p:ph type="body" sz="quarter" idx="11" hasCustomPrompt="1"/>
          </p:nvPr>
        </p:nvSpPr>
        <p:spPr>
          <a:xfrm>
            <a:off x="397965" y="373399"/>
            <a:ext cx="4970462" cy="258532"/>
          </a:xfrm>
          <a:noFill/>
        </p:spPr>
        <p:txBody>
          <a:bodyPr wrap="square" rtlCol="0">
            <a:spAutoFit/>
          </a:bodyPr>
          <a:lstStyle>
            <a:lvl1pPr marL="0" indent="0">
              <a:buNone/>
              <a:defRPr lang="zh-CN" altLang="en-US" sz="1200" b="0" dirty="0" smtClean="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lvl="0"/>
            <a:r>
              <a:rPr lang="zh-CN" altLang="en-US" dirty="0"/>
              <a:t>编辑母版文本样式</a:t>
            </a:r>
            <a:endParaRPr lang="zh-CN" altLang="en-US" dirty="0"/>
          </a:p>
        </p:txBody>
      </p:sp>
      <p:pic>
        <p:nvPicPr>
          <p:cNvPr id="16" name="图片 15" descr="恒巨软件1"/>
          <p:cNvPicPr>
            <a:picLocks noChangeAspect="1"/>
          </p:cNvPicPr>
          <p:nvPr userDrawn="1"/>
        </p:nvPicPr>
        <p:blipFill>
          <a:blip r:embed="rId2"/>
          <a:srcRect b="26332"/>
          <a:stretch>
            <a:fillRect/>
          </a:stretch>
        </p:blipFill>
        <p:spPr>
          <a:xfrm>
            <a:off x="10663555" y="182880"/>
            <a:ext cx="1162685" cy="856615"/>
          </a:xfrm>
          <a:prstGeom prst="rect">
            <a:avLst/>
          </a:prstGeom>
          <a:solidFill>
            <a:schemeClr val="bg1"/>
          </a:solidFill>
          <a:ln>
            <a:noFill/>
          </a:ln>
        </p:spPr>
      </p:pic>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lumMod val="95000"/>
            <a:alpha val="25000"/>
          </a:schemeClr>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810FE7E-A8A8-4BA0-81D7-D85FCF51061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60CC2A-B125-4277-B811-29F006F736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C810FE7E-A8A8-4BA0-81D7-D85FCF51061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60CC2A-B125-4277-B811-29F006F736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810FE7E-A8A8-4BA0-81D7-D85FCF51061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60CC2A-B125-4277-B811-29F006F736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C810FE7E-A8A8-4BA0-81D7-D85FCF51061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A60CC2A-B125-4277-B811-29F006F736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810FE7E-A8A8-4BA0-81D7-D85FCF51061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A60CC2A-B125-4277-B811-29F006F736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810FE7E-A8A8-4BA0-81D7-D85FCF51061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A60CC2A-B125-4277-B811-29F006F736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alpha val="2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10FE7E-A8A8-4BA0-81D7-D85FCF51061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60CC2A-B125-4277-B811-29F006F7362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4.xml"/><Relationship Id="rId5" Type="http://schemas.openxmlformats.org/officeDocument/2006/relationships/tags" Target="../tags/tag1.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4.png"/><Relationship Id="rId1" Type="http://schemas.openxmlformats.org/officeDocument/2006/relationships/image" Target="../media/image13.png"/></Relationships>
</file>

<file path=ppt/slides/_rels/slide100.xml.rels><?xml version="1.0" encoding="UTF-8" standalone="yes"?>
<Relationships xmlns="http://schemas.openxmlformats.org/package/2006/relationships"><Relationship Id="rId4" Type="http://schemas.openxmlformats.org/officeDocument/2006/relationships/notesSlide" Target="../notesSlides/notesSlide100.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35.png"/></Relationships>
</file>

<file path=ppt/slides/_rels/slide101.xml.rels><?xml version="1.0" encoding="UTF-8" standalone="yes"?>
<Relationships xmlns="http://schemas.openxmlformats.org/package/2006/relationships"><Relationship Id="rId6" Type="http://schemas.openxmlformats.org/officeDocument/2006/relationships/notesSlide" Target="../notesSlides/notesSlide101.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image" Target="../media/image136.png"/></Relationships>
</file>

<file path=ppt/slides/_rels/slide102.xml.rels><?xml version="1.0" encoding="UTF-8" standalone="yes"?>
<Relationships xmlns="http://schemas.openxmlformats.org/package/2006/relationships"><Relationship Id="rId5" Type="http://schemas.openxmlformats.org/officeDocument/2006/relationships/notesSlide" Target="../notesSlides/notesSlide102.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39.png"/><Relationship Id="rId1" Type="http://schemas.openxmlformats.org/officeDocument/2006/relationships/tags" Target="../tags/tag26.xml"/></Relationships>
</file>

<file path=ppt/slides/_rels/slide103.xml.rels><?xml version="1.0" encoding="UTF-8" standalone="yes"?>
<Relationships xmlns="http://schemas.openxmlformats.org/package/2006/relationships"><Relationship Id="rId4" Type="http://schemas.openxmlformats.org/officeDocument/2006/relationships/notesSlide" Target="../notesSlides/notesSlide103.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40.png"/></Relationships>
</file>

<file path=ppt/slides/_rels/slide104.xml.rels><?xml version="1.0" encoding="UTF-8" standalone="yes"?>
<Relationships xmlns="http://schemas.openxmlformats.org/package/2006/relationships"><Relationship Id="rId5" Type="http://schemas.openxmlformats.org/officeDocument/2006/relationships/notesSlide" Target="../notesSlides/notesSlide104.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41.png"/><Relationship Id="rId1" Type="http://schemas.openxmlformats.org/officeDocument/2006/relationships/tags" Target="../tags/tag27.xml"/></Relationships>
</file>

<file path=ppt/slides/_rels/slide105.xml.rels><?xml version="1.0" encoding="UTF-8" standalone="yes"?>
<Relationships xmlns="http://schemas.openxmlformats.org/package/2006/relationships"><Relationship Id="rId6" Type="http://schemas.openxmlformats.org/officeDocument/2006/relationships/notesSlide" Target="../notesSlides/notesSlide105.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image" Target="../media/image142.png"/></Relationships>
</file>

<file path=ppt/slides/_rels/slide106.xml.rels><?xml version="1.0" encoding="UTF-8" standalone="yes"?>
<Relationships xmlns="http://schemas.openxmlformats.org/package/2006/relationships"><Relationship Id="rId6" Type="http://schemas.openxmlformats.org/officeDocument/2006/relationships/notesSlide" Target="../notesSlides/notesSlide106.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image" Target="../media/image145.png"/></Relationships>
</file>

<file path=ppt/slides/_rels/slide107.xml.rels><?xml version="1.0" encoding="UTF-8" standalone="yes"?>
<Relationships xmlns="http://schemas.openxmlformats.org/package/2006/relationships"><Relationship Id="rId5" Type="http://schemas.openxmlformats.org/officeDocument/2006/relationships/notesSlide" Target="../notesSlides/notesSlide107.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49.png"/><Relationship Id="rId1" Type="http://schemas.openxmlformats.org/officeDocument/2006/relationships/image" Target="../media/image148.png"/></Relationships>
</file>

<file path=ppt/slides/_rels/slide108.xml.rels><?xml version="1.0" encoding="UTF-8" standalone="yes"?>
<Relationships xmlns="http://schemas.openxmlformats.org/package/2006/relationships"><Relationship Id="rId7" Type="http://schemas.openxmlformats.org/officeDocument/2006/relationships/notesSlide" Target="../notesSlides/notesSlide108.xml"/><Relationship Id="rId6" Type="http://schemas.openxmlformats.org/officeDocument/2006/relationships/slideLayout" Target="../slideLayouts/slideLayout2.xml"/><Relationship Id="rId5" Type="http://schemas.openxmlformats.org/officeDocument/2006/relationships/slide" Target="slide6.xml"/><Relationship Id="rId4" Type="http://schemas.openxmlformats.org/officeDocument/2006/relationships/image" Target="../media/image153.png"/><Relationship Id="rId3" Type="http://schemas.openxmlformats.org/officeDocument/2006/relationships/image" Target="../media/image152.png"/><Relationship Id="rId2" Type="http://schemas.openxmlformats.org/officeDocument/2006/relationships/image" Target="../media/image151.png"/><Relationship Id="rId1" Type="http://schemas.openxmlformats.org/officeDocument/2006/relationships/image" Target="../media/image150.png"/></Relationships>
</file>

<file path=ppt/slides/_rels/slide109.xml.rels><?xml version="1.0" encoding="UTF-8" standalone="yes"?>
<Relationships xmlns="http://schemas.openxmlformats.org/package/2006/relationships"><Relationship Id="rId4" Type="http://schemas.openxmlformats.org/officeDocument/2006/relationships/notesSlide" Target="../notesSlides/notesSlide109.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54.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5.wmf"/><Relationship Id="rId1" Type="http://schemas.openxmlformats.org/officeDocument/2006/relationships/oleObject" Target="../embeddings/oleObject1.bin"/></Relationships>
</file>

<file path=ppt/slides/_rels/slide110.xml.rels><?xml version="1.0" encoding="UTF-8" standalone="yes"?>
<Relationships xmlns="http://schemas.openxmlformats.org/package/2006/relationships"><Relationship Id="rId6" Type="http://schemas.openxmlformats.org/officeDocument/2006/relationships/notesSlide" Target="../notesSlides/notesSlide110.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image" Target="../media/image155.png"/></Relationships>
</file>

<file path=ppt/slides/_rels/slide111.xml.rels><?xml version="1.0" encoding="UTF-8" standalone="yes"?>
<Relationships xmlns="http://schemas.openxmlformats.org/package/2006/relationships"><Relationship Id="rId5" Type="http://schemas.openxmlformats.org/officeDocument/2006/relationships/notesSlide" Target="../notesSlides/notesSlide111.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59.png"/><Relationship Id="rId1" Type="http://schemas.openxmlformats.org/officeDocument/2006/relationships/image" Target="../media/image158.png"/></Relationships>
</file>

<file path=ppt/slides/_rels/slide112.xml.rels><?xml version="1.0" encoding="UTF-8" standalone="yes"?>
<Relationships xmlns="http://schemas.openxmlformats.org/package/2006/relationships"><Relationship Id="rId7" Type="http://schemas.openxmlformats.org/officeDocument/2006/relationships/notesSlide" Target="../notesSlides/notesSlide112.xml"/><Relationship Id="rId6" Type="http://schemas.openxmlformats.org/officeDocument/2006/relationships/slideLayout" Target="../slideLayouts/slideLayout2.xml"/><Relationship Id="rId5" Type="http://schemas.openxmlformats.org/officeDocument/2006/relationships/slide" Target="slide6.xml"/><Relationship Id="rId4" Type="http://schemas.openxmlformats.org/officeDocument/2006/relationships/image" Target="../media/image159.png"/><Relationship Id="rId3" Type="http://schemas.openxmlformats.org/officeDocument/2006/relationships/image" Target="../media/image158.png"/><Relationship Id="rId2" Type="http://schemas.openxmlformats.org/officeDocument/2006/relationships/image" Target="../media/image161.png"/><Relationship Id="rId1" Type="http://schemas.openxmlformats.org/officeDocument/2006/relationships/image" Target="../media/image160.pn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114.xml.rels><?xml version="1.0" encoding="UTF-8" standalone="yes"?>
<Relationships xmlns="http://schemas.openxmlformats.org/package/2006/relationships"><Relationship Id="rId4" Type="http://schemas.openxmlformats.org/officeDocument/2006/relationships/notesSlide" Target="../notesSlides/notesSlide114.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62.png"/></Relationships>
</file>

<file path=ppt/slides/_rels/slide115.xml.rels><?xml version="1.0" encoding="UTF-8" standalone="yes"?>
<Relationships xmlns="http://schemas.openxmlformats.org/package/2006/relationships"><Relationship Id="rId5" Type="http://schemas.openxmlformats.org/officeDocument/2006/relationships/notesSlide" Target="../notesSlides/notesSlide115.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64.png"/><Relationship Id="rId1" Type="http://schemas.openxmlformats.org/officeDocument/2006/relationships/image" Target="../media/image163.png"/></Relationships>
</file>

<file path=ppt/slides/_rels/slide116.xml.rels><?xml version="1.0" encoding="UTF-8" standalone="yes"?>
<Relationships xmlns="http://schemas.openxmlformats.org/package/2006/relationships"><Relationship Id="rId5" Type="http://schemas.openxmlformats.org/officeDocument/2006/relationships/notesSlide" Target="../notesSlides/notesSlide116.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66.png"/><Relationship Id="rId1" Type="http://schemas.openxmlformats.org/officeDocument/2006/relationships/image" Target="../media/image165.png"/></Relationships>
</file>

<file path=ppt/slides/_rels/slide117.xml.rels><?xml version="1.0" encoding="UTF-8" standalone="yes"?>
<Relationships xmlns="http://schemas.openxmlformats.org/package/2006/relationships"><Relationship Id="rId4" Type="http://schemas.openxmlformats.org/officeDocument/2006/relationships/notesSlide" Target="../notesSlides/notesSlide117.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67.png"/></Relationships>
</file>

<file path=ppt/slides/_rels/slide118.xml.rels><?xml version="1.0" encoding="UTF-8" standalone="yes"?>
<Relationships xmlns="http://schemas.openxmlformats.org/package/2006/relationships"><Relationship Id="rId4" Type="http://schemas.openxmlformats.org/officeDocument/2006/relationships/notesSlide" Target="../notesSlides/notesSlide118.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68.png"/></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vmlDrawing" Target="../drawings/vmlDrawing2.v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6.wmf"/><Relationship Id="rId1" Type="http://schemas.openxmlformats.org/officeDocument/2006/relationships/oleObject" Target="../embeddings/oleObject2.bin"/></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9.xml"/><Relationship Id="rId1" Type="http://schemas.openxmlformats.org/officeDocument/2006/relationships/image" Target="../media/image11.jpeg"/></Relationships>
</file>

<file path=ppt/slides/_rels/slide121.xml.rels><?xml version="1.0" encoding="UTF-8" standalone="yes"?>
<Relationships xmlns="http://schemas.openxmlformats.org/package/2006/relationships"><Relationship Id="rId4" Type="http://schemas.openxmlformats.org/officeDocument/2006/relationships/notesSlide" Target="../notesSlides/notesSlide121.xml"/><Relationship Id="rId3" Type="http://schemas.openxmlformats.org/officeDocument/2006/relationships/slideLayout" Target="../slideLayouts/slideLayout2.xml"/><Relationship Id="rId2" Type="http://schemas.openxmlformats.org/officeDocument/2006/relationships/tags" Target="../tags/tag29.xml"/><Relationship Id="rId1" Type="http://schemas.openxmlformats.org/officeDocument/2006/relationships/tags" Target="../tags/tag28.xml"/></Relationships>
</file>

<file path=ppt/slides/_rels/slide122.xml.rels><?xml version="1.0" encoding="UTF-8" standalone="yes"?>
<Relationships xmlns="http://schemas.openxmlformats.org/package/2006/relationships"><Relationship Id="rId7" Type="http://schemas.openxmlformats.org/officeDocument/2006/relationships/notesSlide" Target="../notesSlides/notesSlide122.xml"/><Relationship Id="rId6" Type="http://schemas.openxmlformats.org/officeDocument/2006/relationships/slideLayout" Target="../slideLayouts/slideLayout14.xml"/><Relationship Id="rId5" Type="http://schemas.openxmlformats.org/officeDocument/2006/relationships/tags" Target="../tags/tag30.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vmlDrawing" Target="../drawings/vmlDrawing3.v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7.wmf"/><Relationship Id="rId1" Type="http://schemas.openxmlformats.org/officeDocument/2006/relationships/oleObject" Target="../embeddings/oleObject3.bin"/></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vmlDrawing" Target="../drawings/vmlDrawing4.v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19.png"/><Relationship Id="rId2" Type="http://schemas.openxmlformats.org/officeDocument/2006/relationships/image" Target="../media/image18.wmf"/><Relationship Id="rId1" Type="http://schemas.openxmlformats.org/officeDocument/2006/relationships/oleObject" Target="../embeddings/oleObject4.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21.png"/><Relationship Id="rId1" Type="http://schemas.openxmlformats.org/officeDocument/2006/relationships/image" Target="../media/image20.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25.png"/><Relationship Id="rId1" Type="http://schemas.openxmlformats.org/officeDocument/2006/relationships/tags" Target="../tags/tag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3.xml"/><Relationship Id="rId4" Type="http://schemas.openxmlformats.org/officeDocument/2006/relationships/image" Target="../media/image5.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30.png"/><Relationship Id="rId1" Type="http://schemas.openxmlformats.org/officeDocument/2006/relationships/image" Target="../media/image29.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32.png"/><Relationship Id="rId1" Type="http://schemas.openxmlformats.org/officeDocument/2006/relationships/image" Target="../media/image31.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34.png"/><Relationship Id="rId1" Type="http://schemas.openxmlformats.org/officeDocument/2006/relationships/image" Target="../media/image33.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35.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36.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tags" Target="../tags/tag4.xml"/><Relationship Id="rId1" Type="http://schemas.openxmlformats.org/officeDocument/2006/relationships/tags" Target="../tags/tag3.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40.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41.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9.xml"/><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44.png"/><Relationship Id="rId1" Type="http://schemas.openxmlformats.org/officeDocument/2006/relationships/image" Target="../media/image43.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45.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46.png"/></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48.png"/><Relationship Id="rId2" Type="http://schemas.openxmlformats.org/officeDocument/2006/relationships/tags" Target="../tags/tag5.xml"/><Relationship Id="rId1" Type="http://schemas.openxmlformats.org/officeDocument/2006/relationships/image" Target="../media/image47.png"/></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tags" Target="../tags/tag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52.png"/><Relationship Id="rId1" Type="http://schemas.openxmlformats.org/officeDocument/2006/relationships/image" Target="../media/image51.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54.png"/><Relationship Id="rId1" Type="http://schemas.openxmlformats.org/officeDocument/2006/relationships/image" Target="../media/image53.png"/></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56.png"/><Relationship Id="rId1" Type="http://schemas.openxmlformats.org/officeDocument/2006/relationships/image" Target="../media/image55.png"/></Relationships>
</file>

<file path=ppt/slides/_rels/slide43.xml.rels><?xml version="1.0" encoding="UTF-8" standalone="yes"?>
<Relationships xmlns="http://schemas.openxmlformats.org/package/2006/relationships"><Relationship Id="rId7" Type="http://schemas.openxmlformats.org/officeDocument/2006/relationships/notesSlide" Target="../notesSlides/notesSlide43.xml"/><Relationship Id="rId6" Type="http://schemas.openxmlformats.org/officeDocument/2006/relationships/slideLayout" Target="../slideLayouts/slideLayout2.xml"/><Relationship Id="rId5" Type="http://schemas.openxmlformats.org/officeDocument/2006/relationships/slide" Target="slide6.xml"/><Relationship Id="rId4" Type="http://schemas.openxmlformats.org/officeDocument/2006/relationships/image" Target="../media/image60.png"/><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image" Target="../media/image57.png"/></Relationships>
</file>

<file path=ppt/slides/_rels/slide44.xml.rels><?xml version="1.0" encoding="UTF-8" standalone="yes"?>
<Relationships xmlns="http://schemas.openxmlformats.org/package/2006/relationships"><Relationship Id="rId6" Type="http://schemas.openxmlformats.org/officeDocument/2006/relationships/notesSlide" Target="../notesSlides/notesSlide44.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image" Target="../media/image61.pn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65.png"/><Relationship Id="rId1" Type="http://schemas.openxmlformats.org/officeDocument/2006/relationships/image" Target="../media/image64.png"/></Relationships>
</file>

<file path=ppt/slides/_rels/slide46.xml.rels><?xml version="1.0" encoding="UTF-8" standalone="yes"?>
<Relationships xmlns="http://schemas.openxmlformats.org/package/2006/relationships"><Relationship Id="rId5" Type="http://schemas.openxmlformats.org/officeDocument/2006/relationships/notesSlide" Target="../notesSlides/notesSlide46.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67.png"/><Relationship Id="rId1" Type="http://schemas.openxmlformats.org/officeDocument/2006/relationships/image" Target="../media/image66.png"/></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68.png"/><Relationship Id="rId1" Type="http://schemas.openxmlformats.org/officeDocument/2006/relationships/tags" Target="../tags/tag7.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69.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9.xml"/><Relationship Id="rId2" Type="http://schemas.openxmlformats.org/officeDocument/2006/relationships/image" Target="../media/image6.png"/><Relationship Id="rId1" Type="http://schemas.openxmlformats.org/officeDocument/2006/relationships/image" Target="../media/image11.jpe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70.png"/></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72.png"/><Relationship Id="rId1" Type="http://schemas.openxmlformats.org/officeDocument/2006/relationships/image" Target="../media/image71.pn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73.png"/></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74.png"/></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55.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76.png"/><Relationship Id="rId1" Type="http://schemas.openxmlformats.org/officeDocument/2006/relationships/image" Target="../media/image75.png"/></Relationships>
</file>

<file path=ppt/slides/_rels/slide56.xml.rels><?xml version="1.0" encoding="UTF-8" standalone="yes"?>
<Relationships xmlns="http://schemas.openxmlformats.org/package/2006/relationships"><Relationship Id="rId6" Type="http://schemas.openxmlformats.org/officeDocument/2006/relationships/notesSlide" Target="../notesSlides/notesSlide56.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tags" Target="../tags/tag8.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79.png"/></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80.pn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80.png"/></Relationships>
</file>

<file path=ppt/slides/_rels/slide6.xml.rels><?xml version="1.0" encoding="UTF-8" standalone="yes"?>
<Relationships xmlns="http://schemas.openxmlformats.org/package/2006/relationships"><Relationship Id="rId9" Type="http://schemas.openxmlformats.org/officeDocument/2006/relationships/slide" Target="slide23.xml"/><Relationship Id="rId8" Type="http://schemas.openxmlformats.org/officeDocument/2006/relationships/slide" Target="slide22.xml"/><Relationship Id="rId7" Type="http://schemas.openxmlformats.org/officeDocument/2006/relationships/slide" Target="slide21.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5.xml"/><Relationship Id="rId3" Type="http://schemas.openxmlformats.org/officeDocument/2006/relationships/slide" Target="slide11.xml"/><Relationship Id="rId2" Type="http://schemas.openxmlformats.org/officeDocument/2006/relationships/slide" Target="slide10.xml"/><Relationship Id="rId19" Type="http://schemas.openxmlformats.org/officeDocument/2006/relationships/notesSlide" Target="../notesSlides/notesSlide6.xml"/><Relationship Id="rId18" Type="http://schemas.openxmlformats.org/officeDocument/2006/relationships/slideLayout" Target="../slideLayouts/slideLayout2.xml"/><Relationship Id="rId17" Type="http://schemas.openxmlformats.org/officeDocument/2006/relationships/slide" Target="slide40.xml"/><Relationship Id="rId16" Type="http://schemas.openxmlformats.org/officeDocument/2006/relationships/slide" Target="slide36.xml"/><Relationship Id="rId15" Type="http://schemas.openxmlformats.org/officeDocument/2006/relationships/slide" Target="slide35.xml"/><Relationship Id="rId14" Type="http://schemas.openxmlformats.org/officeDocument/2006/relationships/slide" Target="slide34.xml"/><Relationship Id="rId13" Type="http://schemas.openxmlformats.org/officeDocument/2006/relationships/slide" Target="slide32.xml"/><Relationship Id="rId12" Type="http://schemas.openxmlformats.org/officeDocument/2006/relationships/slide" Target="slide30.xml"/><Relationship Id="rId11" Type="http://schemas.openxmlformats.org/officeDocument/2006/relationships/slide" Target="slide28.xml"/><Relationship Id="rId10" Type="http://schemas.openxmlformats.org/officeDocument/2006/relationships/slide" Target="slide24.xml"/><Relationship Id="rId1" Type="http://schemas.openxmlformats.org/officeDocument/2006/relationships/slide" Target="slide9.xml"/></Relationships>
</file>

<file path=ppt/slides/_rels/slide60.xml.rels><?xml version="1.0" encoding="UTF-8" standalone="yes"?>
<Relationships xmlns="http://schemas.openxmlformats.org/package/2006/relationships"><Relationship Id="rId6" Type="http://schemas.openxmlformats.org/officeDocument/2006/relationships/notesSlide" Target="../notesSlides/notesSlide60.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tags" Target="../tags/tag9.xml"/></Relationships>
</file>

<file path=ppt/slides/_rels/slide61.xml.rels><?xml version="1.0" encoding="UTF-8" standalone="yes"?>
<Relationships xmlns="http://schemas.openxmlformats.org/package/2006/relationships"><Relationship Id="rId6" Type="http://schemas.openxmlformats.org/officeDocument/2006/relationships/notesSlide" Target="../notesSlides/notesSlide61.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tags" Target="../tags/tag10.xml"/></Relationships>
</file>

<file path=ppt/slides/_rels/slide62.xml.rels><?xml version="1.0" encoding="UTF-8" standalone="yes"?>
<Relationships xmlns="http://schemas.openxmlformats.org/package/2006/relationships"><Relationship Id="rId6" Type="http://schemas.openxmlformats.org/officeDocument/2006/relationships/notesSlide" Target="../notesSlides/notesSlide62.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tags" Target="../tags/tag11.xml"/></Relationships>
</file>

<file path=ppt/slides/_rels/slide63.xml.rels><?xml version="1.0" encoding="UTF-8" standalone="yes"?>
<Relationships xmlns="http://schemas.openxmlformats.org/package/2006/relationships"><Relationship Id="rId6" Type="http://schemas.openxmlformats.org/officeDocument/2006/relationships/notesSlide" Target="../notesSlides/notesSlide63.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tags" Target="../tags/tag12.xml"/></Relationships>
</file>

<file path=ppt/slides/_rels/slide64.xml.rels><?xml version="1.0" encoding="UTF-8" standalone="yes"?>
<Relationships xmlns="http://schemas.openxmlformats.org/package/2006/relationships"><Relationship Id="rId5" Type="http://schemas.openxmlformats.org/officeDocument/2006/relationships/notesSlide" Target="../notesSlides/notesSlide64.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90.png"/><Relationship Id="rId1" Type="http://schemas.openxmlformats.org/officeDocument/2006/relationships/image" Target="../media/image89.png"/></Relationships>
</file>

<file path=ppt/slides/_rels/slide65.xml.rels><?xml version="1.0" encoding="UTF-8" standalone="yes"?>
<Relationships xmlns="http://schemas.openxmlformats.org/package/2006/relationships"><Relationship Id="rId7" Type="http://schemas.openxmlformats.org/officeDocument/2006/relationships/notesSlide" Target="../notesSlides/notesSlide65.xml"/><Relationship Id="rId6" Type="http://schemas.openxmlformats.org/officeDocument/2006/relationships/slideLayout" Target="../slideLayouts/slideLayout2.xml"/><Relationship Id="rId5" Type="http://schemas.openxmlformats.org/officeDocument/2006/relationships/slide" Target="slide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image" Target="../media/image91.png"/></Relationships>
</file>

<file path=ppt/slides/_rels/slide66.xml.rels><?xml version="1.0" encoding="UTF-8" standalone="yes"?>
<Relationships xmlns="http://schemas.openxmlformats.org/package/2006/relationships"><Relationship Id="rId7" Type="http://schemas.openxmlformats.org/officeDocument/2006/relationships/notesSlide" Target="../notesSlides/notesSlide66.xml"/><Relationship Id="rId6" Type="http://schemas.openxmlformats.org/officeDocument/2006/relationships/slideLayout" Target="../slideLayouts/slideLayout2.xml"/><Relationship Id="rId5" Type="http://schemas.openxmlformats.org/officeDocument/2006/relationships/slide" Target="slide6.xml"/><Relationship Id="rId4" Type="http://schemas.openxmlformats.org/officeDocument/2006/relationships/tags" Target="../tags/tag17.xml"/><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tags" Target="../tags/tag16.xml"/></Relationships>
</file>

<file path=ppt/slides/_rels/slide67.xml.rels><?xml version="1.0" encoding="UTF-8" standalone="yes"?>
<Relationships xmlns="http://schemas.openxmlformats.org/package/2006/relationships"><Relationship Id="rId6" Type="http://schemas.openxmlformats.org/officeDocument/2006/relationships/notesSlide" Target="../notesSlides/notesSlide67.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tags" Target="../tags/tag18.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96.png"/></Relationships>
</file>

<file path=ppt/slides/_rels/slide69.xml.rels><?xml version="1.0" encoding="UTF-8" standalone="yes"?>
<Relationships xmlns="http://schemas.openxmlformats.org/package/2006/relationships"><Relationship Id="rId5" Type="http://schemas.openxmlformats.org/officeDocument/2006/relationships/notesSlide" Target="../notesSlides/notesSlide69.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98.png"/><Relationship Id="rId1" Type="http://schemas.openxmlformats.org/officeDocument/2006/relationships/image" Target="../media/image97.png"/></Relationships>
</file>

<file path=ppt/slides/_rels/slide7.xml.rels><?xml version="1.0" encoding="UTF-8" standalone="yes"?>
<Relationships xmlns="http://schemas.openxmlformats.org/package/2006/relationships"><Relationship Id="rId9" Type="http://schemas.openxmlformats.org/officeDocument/2006/relationships/slide" Target="slide58.xml"/><Relationship Id="rId8" Type="http://schemas.openxmlformats.org/officeDocument/2006/relationships/slide" Target="slide56.xml"/><Relationship Id="rId7" Type="http://schemas.openxmlformats.org/officeDocument/2006/relationships/slide" Target="slide53.xml"/><Relationship Id="rId6" Type="http://schemas.openxmlformats.org/officeDocument/2006/relationships/slide" Target="slide52.xml"/><Relationship Id="rId5" Type="http://schemas.openxmlformats.org/officeDocument/2006/relationships/slide" Target="slide51.xml"/><Relationship Id="rId4" Type="http://schemas.openxmlformats.org/officeDocument/2006/relationships/slide" Target="slide50.xml"/><Relationship Id="rId3" Type="http://schemas.openxmlformats.org/officeDocument/2006/relationships/slide" Target="slide49.xml"/><Relationship Id="rId2" Type="http://schemas.openxmlformats.org/officeDocument/2006/relationships/slide" Target="slide48.xml"/><Relationship Id="rId19" Type="http://schemas.openxmlformats.org/officeDocument/2006/relationships/notesSlide" Target="../notesSlides/notesSlide7.xml"/><Relationship Id="rId18" Type="http://schemas.openxmlformats.org/officeDocument/2006/relationships/slideLayout" Target="../slideLayouts/slideLayout2.xml"/><Relationship Id="rId17" Type="http://schemas.openxmlformats.org/officeDocument/2006/relationships/slide" Target="slide80.xml"/><Relationship Id="rId16" Type="http://schemas.openxmlformats.org/officeDocument/2006/relationships/slide" Target="slide76.xml"/><Relationship Id="rId15" Type="http://schemas.openxmlformats.org/officeDocument/2006/relationships/slide" Target="slide72.xml"/><Relationship Id="rId14" Type="http://schemas.openxmlformats.org/officeDocument/2006/relationships/slide" Target="slide71.xml"/><Relationship Id="rId13" Type="http://schemas.openxmlformats.org/officeDocument/2006/relationships/slide" Target="slide70.xml"/><Relationship Id="rId12" Type="http://schemas.openxmlformats.org/officeDocument/2006/relationships/slide" Target="slide68.xml"/><Relationship Id="rId11" Type="http://schemas.openxmlformats.org/officeDocument/2006/relationships/slide" Target="slide65.xml"/><Relationship Id="rId10" Type="http://schemas.openxmlformats.org/officeDocument/2006/relationships/slide" Target="slide64.xml"/><Relationship Id="rId1" Type="http://schemas.openxmlformats.org/officeDocument/2006/relationships/slide" Target="slide45.xml"/></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70.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99.png"/></Relationships>
</file>

<file path=ppt/slides/_rels/slide7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slide" Target="slide6.xml"/><Relationship Id="rId7" Type="http://schemas.openxmlformats.org/officeDocument/2006/relationships/image" Target="../media/image103.wmf"/><Relationship Id="rId6" Type="http://schemas.openxmlformats.org/officeDocument/2006/relationships/oleObject" Target="../embeddings/oleObject7.bin"/><Relationship Id="rId5" Type="http://schemas.openxmlformats.org/officeDocument/2006/relationships/image" Target="../media/image102.wmf"/><Relationship Id="rId4" Type="http://schemas.openxmlformats.org/officeDocument/2006/relationships/oleObject" Target="../embeddings/oleObject6.bin"/><Relationship Id="rId3" Type="http://schemas.openxmlformats.org/officeDocument/2006/relationships/image" Target="../media/image101.wmf"/><Relationship Id="rId2" Type="http://schemas.openxmlformats.org/officeDocument/2006/relationships/oleObject" Target="../embeddings/oleObject5.bin"/><Relationship Id="rId11" Type="http://schemas.openxmlformats.org/officeDocument/2006/relationships/notesSlide" Target="../notesSlides/notesSlide71.xml"/><Relationship Id="rId10" Type="http://schemas.openxmlformats.org/officeDocument/2006/relationships/vmlDrawing" Target="../drawings/vmlDrawing5.vml"/><Relationship Id="rId1" Type="http://schemas.openxmlformats.org/officeDocument/2006/relationships/image" Target="../media/image100.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73.xml.rels><?xml version="1.0" encoding="UTF-8" standalone="yes"?>
<Relationships xmlns="http://schemas.openxmlformats.org/package/2006/relationships"><Relationship Id="rId7" Type="http://schemas.openxmlformats.org/officeDocument/2006/relationships/notesSlide" Target="../notesSlides/notesSlide73.xml"/><Relationship Id="rId6" Type="http://schemas.openxmlformats.org/officeDocument/2006/relationships/slideLayout" Target="../slideLayouts/slideLayout2.xml"/><Relationship Id="rId5" Type="http://schemas.openxmlformats.org/officeDocument/2006/relationships/slide" Target="slide6.xml"/><Relationship Id="rId4" Type="http://schemas.openxmlformats.org/officeDocument/2006/relationships/image" Target="../media/image106.png"/><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tags" Target="../tags/tag19.xml"/></Relationships>
</file>

<file path=ppt/slides/_rels/slide74.xml.rels><?xml version="1.0" encoding="UTF-8" standalone="yes"?>
<Relationships xmlns="http://schemas.openxmlformats.org/package/2006/relationships"><Relationship Id="rId4" Type="http://schemas.openxmlformats.org/officeDocument/2006/relationships/notesSlide" Target="../notesSlides/notesSlide74.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07.png"/></Relationships>
</file>

<file path=ppt/slides/_rels/slide75.xml.rels><?xml version="1.0" encoding="UTF-8" standalone="yes"?>
<Relationships xmlns="http://schemas.openxmlformats.org/package/2006/relationships"><Relationship Id="rId6" Type="http://schemas.openxmlformats.org/officeDocument/2006/relationships/notesSlide" Target="../notesSlides/notesSlide75.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image" Target="../media/image108.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77.xml.rels><?xml version="1.0" encoding="UTF-8" standalone="yes"?>
<Relationships xmlns="http://schemas.openxmlformats.org/package/2006/relationships"><Relationship Id="rId5" Type="http://schemas.openxmlformats.org/officeDocument/2006/relationships/notesSlide" Target="../notesSlides/notesSlide77.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12.png"/><Relationship Id="rId1" Type="http://schemas.openxmlformats.org/officeDocument/2006/relationships/image" Target="../media/image111.png"/></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78.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13.png"/></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2.xml"/><Relationship Id="rId2" Type="http://schemas.openxmlformats.org/officeDocument/2006/relationships/image" Target="../media/image114.png"/><Relationship Id="rId1" Type="http://schemas.openxmlformats.org/officeDocument/2006/relationships/slide" Target="slide6.xml"/></Relationships>
</file>

<file path=ppt/slides/_rels/slide8.xml.rels><?xml version="1.0" encoding="UTF-8" standalone="yes"?>
<Relationships xmlns="http://schemas.openxmlformats.org/package/2006/relationships"><Relationship Id="rId9" Type="http://schemas.openxmlformats.org/officeDocument/2006/relationships/slide" Target="slide113.xml"/><Relationship Id="rId8" Type="http://schemas.openxmlformats.org/officeDocument/2006/relationships/slide" Target="slide111.xml"/><Relationship Id="rId7" Type="http://schemas.openxmlformats.org/officeDocument/2006/relationships/slide" Target="slide107.xml"/><Relationship Id="rId6" Type="http://schemas.openxmlformats.org/officeDocument/2006/relationships/slide" Target="slide104.xml"/><Relationship Id="rId5" Type="http://schemas.openxmlformats.org/officeDocument/2006/relationships/slide" Target="slide102.xml"/><Relationship Id="rId4" Type="http://schemas.openxmlformats.org/officeDocument/2006/relationships/slide" Target="slide92.xml"/><Relationship Id="rId3" Type="http://schemas.openxmlformats.org/officeDocument/2006/relationships/slide" Target="slide91.xml"/><Relationship Id="rId2" Type="http://schemas.openxmlformats.org/officeDocument/2006/relationships/slide" Target="slide84.xml"/><Relationship Id="rId12" Type="http://schemas.openxmlformats.org/officeDocument/2006/relationships/notesSlide" Target="../notesSlides/notesSlide8.xml"/><Relationship Id="rId11" Type="http://schemas.openxmlformats.org/officeDocument/2006/relationships/slideLayout" Target="../slideLayouts/slideLayout2.xml"/><Relationship Id="rId10" Type="http://schemas.openxmlformats.org/officeDocument/2006/relationships/slide" Target="slide119.xml"/><Relationship Id="rId1" Type="http://schemas.openxmlformats.org/officeDocument/2006/relationships/slide" Target="slide82.xml"/></Relationships>
</file>

<file path=ppt/slides/_rels/slide80.xml.rels><?xml version="1.0" encoding="UTF-8" standalone="yes"?>
<Relationships xmlns="http://schemas.openxmlformats.org/package/2006/relationships"><Relationship Id="rId5" Type="http://schemas.openxmlformats.org/officeDocument/2006/relationships/notesSlide" Target="../notesSlides/notesSlide80.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16.png"/><Relationship Id="rId1" Type="http://schemas.openxmlformats.org/officeDocument/2006/relationships/image" Target="../media/image115.png"/></Relationships>
</file>

<file path=ppt/slides/_rels/slide81.xml.rels><?xml version="1.0" encoding="UTF-8" standalone="yes"?>
<Relationships xmlns="http://schemas.openxmlformats.org/package/2006/relationships"><Relationship Id="rId5" Type="http://schemas.openxmlformats.org/officeDocument/2006/relationships/notesSlide" Target="../notesSlides/notesSlide81.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18.png"/><Relationship Id="rId1" Type="http://schemas.openxmlformats.org/officeDocument/2006/relationships/image" Target="../media/image117.png"/></Relationships>
</file>

<file path=ppt/slides/_rels/slide82.xml.rels><?xml version="1.0" encoding="UTF-8" standalone="yes"?>
<Relationships xmlns="http://schemas.openxmlformats.org/package/2006/relationships"><Relationship Id="rId4" Type="http://schemas.openxmlformats.org/officeDocument/2006/relationships/notesSlide" Target="../notesSlides/notesSlide82.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19.png"/></Relationships>
</file>

<file path=ppt/slides/_rels/slide83.xml.rels><?xml version="1.0" encoding="UTF-8" standalone="yes"?>
<Relationships xmlns="http://schemas.openxmlformats.org/package/2006/relationships"><Relationship Id="rId5" Type="http://schemas.openxmlformats.org/officeDocument/2006/relationships/notesSlide" Target="../notesSlides/notesSlide83.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21.png"/><Relationship Id="rId1" Type="http://schemas.openxmlformats.org/officeDocument/2006/relationships/image" Target="../media/image120.png"/></Relationships>
</file>

<file path=ppt/slides/_rels/slide84.xml.rels><?xml version="1.0" encoding="UTF-8" standalone="yes"?>
<Relationships xmlns="http://schemas.openxmlformats.org/package/2006/relationships"><Relationship Id="rId6" Type="http://schemas.openxmlformats.org/officeDocument/2006/relationships/notesSlide" Target="../notesSlides/notesSlide84.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image" Target="../media/image122.png"/></Relationships>
</file>

<file path=ppt/slides/_rels/slide85.xml.rels><?xml version="1.0" encoding="UTF-8" standalone="yes"?>
<Relationships xmlns="http://schemas.openxmlformats.org/package/2006/relationships"><Relationship Id="rId4" Type="http://schemas.openxmlformats.org/officeDocument/2006/relationships/notesSlide" Target="../notesSlides/notesSlide85.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tags" Target="../tags/tag20.xml"/></Relationships>
</file>

<file path=ppt/slides/_rels/slide86.xml.rels><?xml version="1.0" encoding="UTF-8" standalone="yes"?>
<Relationships xmlns="http://schemas.openxmlformats.org/package/2006/relationships"><Relationship Id="rId4" Type="http://schemas.openxmlformats.org/officeDocument/2006/relationships/notesSlide" Target="../notesSlides/notesSlide86.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tags" Target="../tags/tag21.xml"/></Relationships>
</file>

<file path=ppt/slides/_rels/slide87.xml.rels><?xml version="1.0" encoding="UTF-8" standalone="yes"?>
<Relationships xmlns="http://schemas.openxmlformats.org/package/2006/relationships"><Relationship Id="rId4" Type="http://schemas.openxmlformats.org/officeDocument/2006/relationships/notesSlide" Target="../notesSlides/notesSlide87.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tags" Target="../tags/tag22.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89.xml.rels><?xml version="1.0" encoding="UTF-8" standalone="yes"?>
<Relationships xmlns="http://schemas.openxmlformats.org/package/2006/relationships"><Relationship Id="rId4" Type="http://schemas.openxmlformats.org/officeDocument/2006/relationships/notesSlide" Target="../notesSlides/notesSlide89.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tags" Target="../tags/tag23.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2.png"/></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90.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25.png"/></Relationships>
</file>

<file path=ppt/slides/_rels/slide91.xml.rels><?xml version="1.0" encoding="UTF-8" standalone="yes"?>
<Relationships xmlns="http://schemas.openxmlformats.org/package/2006/relationships"><Relationship Id="rId5" Type="http://schemas.openxmlformats.org/officeDocument/2006/relationships/notesSlide" Target="../notesSlides/notesSlide91.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26.png"/><Relationship Id="rId1" Type="http://schemas.openxmlformats.org/officeDocument/2006/relationships/tags" Target="../tags/tag24.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94.xml.rels><?xml version="1.0" encoding="UTF-8" standalone="yes"?>
<Relationships xmlns="http://schemas.openxmlformats.org/package/2006/relationships"><Relationship Id="rId4" Type="http://schemas.openxmlformats.org/officeDocument/2006/relationships/notesSlide" Target="../notesSlides/notesSlide94.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tags" Target="../tags/tag25.xml"/></Relationships>
</file>

<file path=ppt/slides/_rels/slide95.xml.rels><?xml version="1.0" encoding="UTF-8" standalone="yes"?>
<Relationships xmlns="http://schemas.openxmlformats.org/package/2006/relationships"><Relationship Id="rId4" Type="http://schemas.openxmlformats.org/officeDocument/2006/relationships/notesSlide" Target="../notesSlides/notesSlide95.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27.png"/></Relationships>
</file>

<file path=ppt/slides/_rels/slide96.xml.rels><?xml version="1.0" encoding="UTF-8" standalone="yes"?>
<Relationships xmlns="http://schemas.openxmlformats.org/package/2006/relationships"><Relationship Id="rId5" Type="http://schemas.openxmlformats.org/officeDocument/2006/relationships/notesSlide" Target="../notesSlides/notesSlide96.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29.png"/><Relationship Id="rId1" Type="http://schemas.openxmlformats.org/officeDocument/2006/relationships/image" Target="../media/image128.png"/></Relationships>
</file>

<file path=ppt/slides/_rels/slide97.xml.rels><?xml version="1.0" encoding="UTF-8" standalone="yes"?>
<Relationships xmlns="http://schemas.openxmlformats.org/package/2006/relationships"><Relationship Id="rId5" Type="http://schemas.openxmlformats.org/officeDocument/2006/relationships/notesSlide" Target="../notesSlides/notesSlide97.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31.png"/><Relationship Id="rId1" Type="http://schemas.openxmlformats.org/officeDocument/2006/relationships/image" Target="../media/image130.png"/></Relationships>
</file>

<file path=ppt/slides/_rels/slide98.xml.rels><?xml version="1.0" encoding="UTF-8" standalone="yes"?>
<Relationships xmlns="http://schemas.openxmlformats.org/package/2006/relationships"><Relationship Id="rId5" Type="http://schemas.openxmlformats.org/officeDocument/2006/relationships/notesSlide" Target="../notesSlides/notesSlide98.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33.png"/><Relationship Id="rId1" Type="http://schemas.openxmlformats.org/officeDocument/2006/relationships/image" Target="../media/image132.png"/></Relationships>
</file>

<file path=ppt/slides/_rels/slide99.xml.rels><?xml version="1.0" encoding="UTF-8" standalone="yes"?>
<Relationships xmlns="http://schemas.openxmlformats.org/package/2006/relationships"><Relationship Id="rId4" Type="http://schemas.openxmlformats.org/officeDocument/2006/relationships/notesSlide" Target="../notesSlides/notesSlide99.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3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614045" y="277495"/>
            <a:ext cx="11454765" cy="6577965"/>
            <a:chOff x="967" y="437"/>
            <a:chExt cx="18039" cy="10359"/>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45" y="4336"/>
              <a:ext cx="11961" cy="6460"/>
            </a:xfrm>
            <a:prstGeom prst="rect">
              <a:avLst/>
            </a:prstGeom>
          </p:spPr>
        </p:pic>
        <p:sp>
          <p:nvSpPr>
            <p:cNvPr id="5" name="TextBox 4"/>
            <p:cNvSpPr txBox="1"/>
            <p:nvPr/>
          </p:nvSpPr>
          <p:spPr>
            <a:xfrm>
              <a:off x="1993" y="2652"/>
              <a:ext cx="13894" cy="1016"/>
            </a:xfrm>
            <a:prstGeom prst="rect">
              <a:avLst/>
            </a:prstGeom>
            <a:noFill/>
            <a:effectLst/>
          </p:spPr>
          <p:txBody>
            <a:bodyPr wrap="square" rtlCol="0">
              <a:spAutoFit/>
            </a:bodyPr>
            <a:lstStyle/>
            <a:p>
              <a:r>
                <a:rPr sz="3600" dirty="0">
                  <a:solidFill>
                    <a:schemeClr val="bg1"/>
                  </a:solidFill>
                  <a:effectLst>
                    <a:outerShdw blurRad="38100" dist="38100" dir="2700000" algn="tl">
                      <a:srgbClr val="000000">
                        <a:alpha val="43137"/>
                      </a:srgbClr>
                    </a:outerShdw>
                  </a:effectLst>
                  <a:latin typeface="迷你简汉真广标" panose="02010600030101010101" pitchFamily="49" charset="-122"/>
                  <a:ea typeface="迷你简汉真广标" panose="02010600030101010101" pitchFamily="49" charset="-122"/>
                </a:rPr>
                <a:t>SmartLoad使用中的典型问题汇总                                </a:t>
              </a:r>
              <a:endParaRPr lang="en-US" sz="3600" dirty="0">
                <a:solidFill>
                  <a:schemeClr val="bg1"/>
                </a:solidFill>
                <a:effectLst>
                  <a:outerShdw blurRad="38100" dist="38100" dir="2700000" algn="tl">
                    <a:srgbClr val="000000">
                      <a:alpha val="43137"/>
                    </a:srgbClr>
                  </a:outerShdw>
                </a:effectLst>
                <a:latin typeface="迷你简汉真广标" panose="02010600030101010101" pitchFamily="49" charset="-122"/>
                <a:ea typeface="迷你简汉真广标" panose="02010600030101010101" pitchFamily="49" charset="-122"/>
              </a:endParaRPr>
            </a:p>
          </p:txBody>
        </p:sp>
        <p:sp>
          <p:nvSpPr>
            <p:cNvPr id="17" name="TextBox 4"/>
            <p:cNvSpPr txBox="1"/>
            <p:nvPr/>
          </p:nvSpPr>
          <p:spPr>
            <a:xfrm>
              <a:off x="967" y="662"/>
              <a:ext cx="5390" cy="824"/>
            </a:xfrm>
            <a:prstGeom prst="rect">
              <a:avLst/>
            </a:prstGeom>
            <a:noFill/>
          </p:spPr>
          <p:txBody>
            <a:bodyPr wrap="none" rtlCol="0">
              <a:spAutoFit/>
            </a:bodyPr>
            <a:lstStyle/>
            <a:p>
              <a:pPr defTabSz="1218565"/>
              <a:r>
                <a:rPr lang="zh-CN" altLang="en-US" sz="2800" kern="0" dirty="0">
                  <a:solidFill>
                    <a:srgbClr val="FFCD2D"/>
                  </a:solidFill>
                  <a:latin typeface="微软雅黑" panose="020B0503020204020204" pitchFamily="34" charset="-122"/>
                  <a:ea typeface="微软雅黑" panose="020B0503020204020204" pitchFamily="34" charset="-122"/>
                </a:rPr>
                <a:t>乘风破浪 </a:t>
              </a:r>
              <a:r>
                <a:rPr lang="en-US" altLang="zh-CN" sz="2800" kern="0" dirty="0">
                  <a:solidFill>
                    <a:srgbClr val="FFCD2D"/>
                  </a:solidFill>
                  <a:latin typeface="微软雅黑" panose="020B0503020204020204" pitchFamily="34" charset="-122"/>
                  <a:ea typeface="微软雅黑" panose="020B0503020204020204" pitchFamily="34" charset="-122"/>
                </a:rPr>
                <a:t>  </a:t>
              </a:r>
              <a:r>
                <a:rPr lang="zh-CN" altLang="en-US" sz="2800" kern="0" dirty="0">
                  <a:solidFill>
                    <a:srgbClr val="FFCD2D"/>
                  </a:solidFill>
                  <a:latin typeface="微软雅黑" panose="020B0503020204020204" pitchFamily="34" charset="-122"/>
                  <a:ea typeface="微软雅黑" panose="020B0503020204020204" pitchFamily="34" charset="-122"/>
                </a:rPr>
                <a:t>一路领航</a:t>
              </a:r>
              <a:endParaRPr lang="zh-CN" altLang="en-US" sz="2800" kern="0" dirty="0">
                <a:solidFill>
                  <a:srgbClr val="FFCD2D"/>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46" y="2399"/>
              <a:ext cx="4531" cy="2275"/>
            </a:xfrm>
            <a:prstGeom prst="rect">
              <a:avLst/>
            </a:prstGeom>
          </p:spPr>
        </p:pic>
        <p:sp>
          <p:nvSpPr>
            <p:cNvPr id="20" name="TextBox 4"/>
            <p:cNvSpPr txBox="1"/>
            <p:nvPr/>
          </p:nvSpPr>
          <p:spPr>
            <a:xfrm>
              <a:off x="1816" y="9028"/>
              <a:ext cx="5599" cy="1452"/>
            </a:xfrm>
            <a:prstGeom prst="rect">
              <a:avLst/>
            </a:prstGeom>
            <a:noFill/>
          </p:spPr>
          <p:txBody>
            <a:bodyPr wrap="square" rtlCol="0">
              <a:spAutoFit/>
            </a:bodyPr>
            <a:lstStyle/>
            <a:p>
              <a:pPr defTabSz="1218565"/>
              <a:r>
                <a:rPr lang="zh-CN" altLang="en-US" b="1" kern="0" dirty="0">
                  <a:solidFill>
                    <a:schemeClr val="bg1"/>
                  </a:solidFill>
                  <a:latin typeface="微软雅黑" panose="020B0503020204020204" pitchFamily="34" charset="-122"/>
                  <a:ea typeface="微软雅黑" panose="020B0503020204020204" pitchFamily="34" charset="-122"/>
                </a:rPr>
                <a:t>宗保龙</a:t>
              </a:r>
              <a:endParaRPr lang="zh-CN" altLang="en-US" b="1" kern="0" dirty="0">
                <a:solidFill>
                  <a:schemeClr val="bg1"/>
                </a:solidFill>
                <a:latin typeface="微软雅黑" panose="020B0503020204020204" pitchFamily="34" charset="-122"/>
                <a:ea typeface="微软雅黑" panose="020B0503020204020204" pitchFamily="34" charset="-122"/>
              </a:endParaRPr>
            </a:p>
            <a:p>
              <a:pPr defTabSz="1218565"/>
              <a:r>
                <a:rPr lang="zh-CN" altLang="en-US" b="1" kern="0" dirty="0">
                  <a:solidFill>
                    <a:schemeClr val="bg1"/>
                  </a:solidFill>
                  <a:latin typeface="微软雅黑" panose="020B0503020204020204" pitchFamily="34" charset="-122"/>
                  <a:ea typeface="微软雅黑" panose="020B0503020204020204" pitchFamily="34" charset="-122"/>
                </a:rPr>
                <a:t>陕西恒巨软件科技有限公司</a:t>
              </a:r>
              <a:endParaRPr lang="zh-CN" altLang="en-US" b="1" kern="0" dirty="0">
                <a:solidFill>
                  <a:schemeClr val="bg1"/>
                </a:solidFill>
                <a:latin typeface="微软雅黑" panose="020B0503020204020204" pitchFamily="34" charset="-122"/>
                <a:ea typeface="微软雅黑" panose="020B0503020204020204" pitchFamily="34" charset="-122"/>
              </a:endParaRPr>
            </a:p>
            <a:p>
              <a:pPr defTabSz="1218565"/>
              <a:r>
                <a:rPr lang="en-US" altLang="zh-CN" b="1" kern="0" dirty="0">
                  <a:solidFill>
                    <a:schemeClr val="bg1"/>
                  </a:solidFill>
                  <a:latin typeface="微软雅黑" panose="020B0503020204020204" pitchFamily="34" charset="-122"/>
                  <a:ea typeface="微软雅黑" panose="020B0503020204020204" pitchFamily="34" charset="-122"/>
                </a:rPr>
                <a:t>2021-02-25</a:t>
              </a:r>
              <a:endParaRPr lang="en-US" altLang="zh-CN" b="1" kern="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7002" y="437"/>
              <a:ext cx="1632" cy="1480"/>
              <a:chOff x="13815" y="407"/>
              <a:chExt cx="1632" cy="1480"/>
            </a:xfrm>
          </p:grpSpPr>
          <p:sp>
            <p:nvSpPr>
              <p:cNvPr id="13" name="椭圆 12"/>
              <p:cNvSpPr/>
              <p:nvPr/>
            </p:nvSpPr>
            <p:spPr>
              <a:xfrm>
                <a:off x="13896" y="407"/>
                <a:ext cx="1537" cy="148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恒巨软件1"/>
              <p:cNvPicPr>
                <a:picLocks noChangeAspect="1"/>
              </p:cNvPicPr>
              <p:nvPr/>
            </p:nvPicPr>
            <p:blipFill>
              <a:blip r:embed="rId4"/>
              <a:srcRect/>
              <a:stretch>
                <a:fillRect/>
              </a:stretch>
            </p:blipFill>
            <p:spPr>
              <a:xfrm>
                <a:off x="13815" y="437"/>
                <a:ext cx="1633" cy="1213"/>
              </a:xfrm>
              <a:prstGeom prst="rect">
                <a:avLst/>
              </a:prstGeom>
            </p:spPr>
          </p:pic>
        </p:grpSp>
      </p:grpSp>
    </p:spTree>
    <p:custDataLst>
      <p:tags r:id="rId5"/>
    </p:custDataLst>
  </p:cSld>
  <p:clrMapOvr>
    <a:masterClrMapping/>
  </p:clrMapOvr>
  <mc:AlternateContent xmlns:mc="http://schemas.openxmlformats.org/markup-compatibility/2006">
    <mc:Choice xmlns:p14="http://schemas.microsoft.com/office/powerpoint/2010/main" Requires="p14">
      <p:transition>
        <p14:prism/>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典型问题002-</a:t>
            </a:r>
            <a:r>
              <a:rPr kern="0">
                <a:solidFill>
                  <a:schemeClr val="tx1"/>
                </a:solidFill>
                <a:effectLst>
                  <a:outerShdw blurRad="38100" dist="19050" dir="2700000" algn="tl" rotWithShape="0">
                    <a:schemeClr val="dk1">
                      <a:alpha val="40000"/>
                    </a:schemeClr>
                  </a:outerShdw>
                </a:effectLst>
                <a:sym typeface="+mn-ea"/>
              </a:rPr>
              <a:t>杆塔类别影响哪些内容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847725" y="1326515"/>
            <a:ext cx="1109027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非</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DL/T5154-2002</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规程下，影响</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66kV+35kV</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电压等级断线张力计算</a:t>
            </a:r>
            <a:endParaRPr lang="zh-CN" altLang="en-US" sz="2400" kern="0" dirty="0">
              <a:solidFill>
                <a:srgbClr val="FF0000"/>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rcRect r="501"/>
          <a:stretch>
            <a:fillRect/>
          </a:stretch>
        </p:blipFill>
        <p:spPr>
          <a:xfrm>
            <a:off x="3728085" y="1971675"/>
            <a:ext cx="7572375" cy="1790700"/>
          </a:xfrm>
          <a:prstGeom prst="roundRect">
            <a:avLst/>
          </a:prstGeom>
        </p:spPr>
      </p:pic>
      <p:pic>
        <p:nvPicPr>
          <p:cNvPr id="4" name="图片 3"/>
          <p:cNvPicPr>
            <a:picLocks noChangeAspect="1"/>
          </p:cNvPicPr>
          <p:nvPr/>
        </p:nvPicPr>
        <p:blipFill>
          <a:blip r:embed="rId2"/>
          <a:stretch>
            <a:fillRect/>
          </a:stretch>
        </p:blipFill>
        <p:spPr>
          <a:xfrm>
            <a:off x="1231900" y="5200015"/>
            <a:ext cx="10706100" cy="1285875"/>
          </a:xfrm>
          <a:prstGeom prst="rect">
            <a:avLst/>
          </a:prstGeom>
        </p:spPr>
      </p:pic>
      <p:sp>
        <p:nvSpPr>
          <p:cNvPr id="5" name="TextBox 10"/>
          <p:cNvSpPr txBox="1"/>
          <p:nvPr/>
        </p:nvSpPr>
        <p:spPr>
          <a:xfrm>
            <a:off x="962660" y="3762375"/>
            <a:ext cx="1109027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对</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110kV</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及以上电压等级，均按</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普通塔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设置</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rgbClr val="FF0000"/>
                </a:solidFill>
                <a:latin typeface="微软雅黑" panose="020B0503020204020204" pitchFamily="34" charset="-122"/>
                <a:ea typeface="微软雅黑" panose="020B0503020204020204" pitchFamily="34" charset="-122"/>
              </a:rPr>
              <a:t>杆塔类别是否可设定：与（</a:t>
            </a:r>
            <a:r>
              <a:rPr lang="zh-CN" altLang="en-US" sz="2400" kern="0" dirty="0">
                <a:solidFill>
                  <a:srgbClr val="FF0000"/>
                </a:solidFill>
                <a:latin typeface="微软雅黑" panose="020B0503020204020204" pitchFamily="34" charset="-122"/>
                <a:ea typeface="微软雅黑" panose="020B0503020204020204" pitchFamily="34" charset="-122"/>
                <a:sym typeface="+mn-ea"/>
              </a:rPr>
              <a:t>设计规定</a:t>
            </a:r>
            <a:r>
              <a:rPr lang="en-US" altLang="zh-CN" sz="2400" kern="0" dirty="0">
                <a:solidFill>
                  <a:srgbClr val="FF0000"/>
                </a:solidFill>
                <a:latin typeface="微软雅黑" panose="020B0503020204020204" pitchFamily="34" charset="-122"/>
                <a:ea typeface="微软雅黑" panose="020B0503020204020204" pitchFamily="34" charset="-122"/>
                <a:sym typeface="+mn-ea"/>
              </a:rPr>
              <a:t>+</a:t>
            </a:r>
            <a:r>
              <a:rPr lang="zh-CN" altLang="en-US" sz="2400" kern="0" dirty="0">
                <a:solidFill>
                  <a:srgbClr val="FF0000"/>
                </a:solidFill>
                <a:latin typeface="微软雅黑" panose="020B0503020204020204" pitchFamily="34" charset="-122"/>
                <a:ea typeface="微软雅黑" panose="020B0503020204020204" pitchFamily="34" charset="-122"/>
                <a:sym typeface="+mn-ea"/>
              </a:rPr>
              <a:t>电压等级</a:t>
            </a:r>
            <a:r>
              <a:rPr lang="zh-CN" altLang="en-US" sz="2400" kern="0" dirty="0">
                <a:solidFill>
                  <a:srgbClr val="FF0000"/>
                </a:solidFill>
                <a:latin typeface="微软雅黑" panose="020B0503020204020204" pitchFamily="34" charset="-122"/>
                <a:ea typeface="微软雅黑" panose="020B0503020204020204" pitchFamily="34" charset="-122"/>
              </a:rPr>
              <a:t>）相关</a:t>
            </a:r>
            <a:endParaRPr lang="zh-CN" altLang="en-US" sz="2400" kern="0" dirty="0">
              <a:solidFill>
                <a:srgbClr val="FF0000"/>
              </a:solidFill>
              <a:latin typeface="微软雅黑" panose="020B0503020204020204" pitchFamily="34" charset="-122"/>
              <a:ea typeface="微软雅黑" panose="020B0503020204020204" pitchFamily="34" charset="-122"/>
            </a:endParaRPr>
          </a:p>
        </p:txBody>
      </p: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典型问题038-</a:t>
            </a:r>
            <a:r>
              <a:rPr lang="en-US" altLang="zh-CN" kern="0">
                <a:solidFill>
                  <a:schemeClr val="tx1"/>
                </a:solidFill>
                <a:effectLst>
                  <a:outerShdw blurRad="38100" dist="19050" dir="2700000" algn="tl" rotWithShape="0">
                    <a:schemeClr val="dk1">
                      <a:alpha val="40000"/>
                    </a:schemeClr>
                  </a:outerShdw>
                </a:effectLst>
                <a:sym typeface="+mn-ea"/>
              </a:rPr>
              <a:t>辅线如何设定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398145" y="1028700"/>
            <a:ext cx="1008697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步骤五：</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辅线安装信息设置</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a:sym typeface="+mn-ea"/>
              </a:rPr>
              <a:t>【设定位置：荷载组合设置-辅线安装信息设置 】</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8" name="TextBox 10"/>
          <p:cNvSpPr txBox="1"/>
          <p:nvPr/>
        </p:nvSpPr>
        <p:spPr>
          <a:xfrm>
            <a:off x="742315" y="1489075"/>
            <a:ext cx="8503920" cy="73723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如辅线参与安装工况，则需设定辅线安装参数（</a:t>
            </a:r>
            <a:r>
              <a:rPr lang="zh-CN" altLang="en-US" sz="1400" kern="0" dirty="0">
                <a:solidFill>
                  <a:srgbClr val="FF0000"/>
                </a:solidFill>
                <a:latin typeface="微软雅黑" panose="020B0503020204020204" pitchFamily="34" charset="-122"/>
                <a:ea typeface="微软雅黑" panose="020B0503020204020204" pitchFamily="34" charset="-122"/>
                <a:sym typeface="+mn-ea"/>
              </a:rPr>
              <a:t>如不参与，则可跳过</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特殊</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情况：</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rcRect l="1102" t="11530" r="2282" b="25318"/>
          <a:stretch>
            <a:fillRect/>
          </a:stretch>
        </p:blipFill>
        <p:spPr>
          <a:xfrm>
            <a:off x="1590675" y="4486275"/>
            <a:ext cx="5457825" cy="2114550"/>
          </a:xfrm>
          <a:prstGeom prst="rect">
            <a:avLst/>
          </a:prstGeom>
        </p:spPr>
      </p:pic>
      <p:sp>
        <p:nvSpPr>
          <p:cNvPr id="12" name="TextBox 10"/>
          <p:cNvSpPr txBox="1"/>
          <p:nvPr/>
        </p:nvSpPr>
        <p:spPr>
          <a:xfrm>
            <a:off x="1109345" y="2197100"/>
            <a:ext cx="9941560" cy="737235"/>
          </a:xfrm>
          <a:prstGeom prst="rect">
            <a:avLst/>
          </a:prstGeom>
          <a:noFill/>
        </p:spPr>
        <p:txBody>
          <a:bodyPr wrap="square" rtlCol="0">
            <a:spAutoFit/>
          </a:bodyPr>
          <a:p>
            <a:pPr marL="285750" indent="-285750" defTabSz="1218565" fontAlgn="auto">
              <a:lnSpc>
                <a:spcPct val="150000"/>
              </a:lnSpc>
              <a:buFont typeface="Wingdings" panose="05000000000000000000" charset="0"/>
              <a:buChar char="p"/>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如辅线不参与某些安装工况，则可将相应参数设定为</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（如悬垂塔的辅线</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无紧线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挂线，则平衡张力设定为</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p"/>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如步骤三中</a:t>
            </a:r>
            <a:r>
              <a:rPr lang="zh-CN" altLang="en-US" sz="1400" kern="0" dirty="0">
                <a:solidFill>
                  <a:srgbClr val="FF0000"/>
                </a:solidFill>
                <a:latin typeface="微软雅黑" panose="020B0503020204020204" pitchFamily="34" charset="-122"/>
                <a:ea typeface="微软雅黑" panose="020B0503020204020204" pitchFamily="34" charset="-122"/>
                <a:sym typeface="+mn-ea"/>
              </a:rPr>
              <a:t>已</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设定关联电线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荷载继承比例</a:t>
            </a:r>
            <a:r>
              <a:rPr 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，此处对应的平衡张力和附加荷载建议取值相应关联电线对应值</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荷载继承</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比例</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TextBox 10"/>
          <p:cNvSpPr txBox="1"/>
          <p:nvPr/>
        </p:nvSpPr>
        <p:spPr>
          <a:xfrm>
            <a:off x="764540" y="2863850"/>
            <a:ext cx="8503920"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假定本</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分裂导线临时拉线平衡张力标准</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=40kN</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，附加荷载</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=8kN,</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则</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有</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6" name="TextBox 10"/>
          <p:cNvSpPr txBox="1"/>
          <p:nvPr/>
        </p:nvSpPr>
        <p:spPr>
          <a:xfrm>
            <a:off x="1360170" y="3277870"/>
            <a:ext cx="9941560" cy="1706880"/>
          </a:xfrm>
          <a:prstGeom prst="rect">
            <a:avLst/>
          </a:prstGeom>
          <a:noFill/>
        </p:spPr>
        <p:txBody>
          <a:bodyPr wrap="square" rtlCol="0">
            <a:spAutoFit/>
          </a:bodyPr>
          <a:p>
            <a:pPr marL="285750" indent="-285750" defTabSz="1218565" fontAlgn="auto">
              <a:lnSpc>
                <a:spcPct val="150000"/>
              </a:lnSpc>
              <a:buFont typeface="Wingdings" panose="05000000000000000000" charset="0"/>
              <a:buChar char="p"/>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辅线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1~2:1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牵</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，平衡张力</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=40*3/6=20kN,</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附加荷载</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=8*3/6=4kN</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p"/>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辅线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3~5:1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牵</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平衡张力</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=40*2/6=13kN,</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附加荷载</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=8*2/6=2.7kN</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p"/>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辅线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牵</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，平衡张力</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=40*6/6=40kN,</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附加荷载</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=8*6/6=8kN</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p"/>
            </a:pP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p"/>
            </a:pP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左箭头 2">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典型问题038-</a:t>
            </a:r>
            <a:r>
              <a:rPr lang="en-US" altLang="zh-CN" kern="0">
                <a:solidFill>
                  <a:schemeClr val="tx1"/>
                </a:solidFill>
                <a:effectLst>
                  <a:outerShdw blurRad="38100" dist="19050" dir="2700000" algn="tl" rotWithShape="0">
                    <a:schemeClr val="dk1">
                      <a:alpha val="40000"/>
                    </a:schemeClr>
                  </a:outerShdw>
                </a:effectLst>
                <a:sym typeface="+mn-ea"/>
              </a:rPr>
              <a:t>辅线如何设定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398145" y="1028700"/>
            <a:ext cx="919226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步骤六：荷载组合    </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a:sym typeface="+mn-ea"/>
              </a:rPr>
              <a:t>【</a:t>
            </a:r>
            <a:r>
              <a:rPr lang="zh-CN" altLang="en-US" sz="1600">
                <a:sym typeface="+mn-ea"/>
              </a:rPr>
              <a:t>设定位置：结构计算结果</a:t>
            </a:r>
            <a:r>
              <a:rPr lang="zh-CN" altLang="en-US" sz="1600">
                <a:sym typeface="+mn-ea"/>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8" name="TextBox 10"/>
          <p:cNvSpPr txBox="1"/>
          <p:nvPr/>
        </p:nvSpPr>
        <p:spPr>
          <a:xfrm>
            <a:off x="742315" y="1489075"/>
            <a:ext cx="8503920" cy="106045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右键</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当前位置新增一个</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工况</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填写对应的荷载状态（参考</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帮助</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使用手册</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附录</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五）</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本例组合逻辑参考下</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示意图</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rcRect r="2582" b="69414"/>
          <a:stretch>
            <a:fillRect/>
          </a:stretch>
        </p:blipFill>
        <p:spPr>
          <a:xfrm>
            <a:off x="5495925" y="1660525"/>
            <a:ext cx="6467475" cy="977900"/>
          </a:xfrm>
          <a:prstGeom prst="rect">
            <a:avLst/>
          </a:prstGeom>
        </p:spPr>
      </p:pic>
      <p:pic>
        <p:nvPicPr>
          <p:cNvPr id="5" name="图片 4"/>
          <p:cNvPicPr>
            <a:picLocks noChangeAspect="1"/>
          </p:cNvPicPr>
          <p:nvPr/>
        </p:nvPicPr>
        <p:blipFill>
          <a:blip r:embed="rId2"/>
          <a:stretch>
            <a:fillRect/>
          </a:stretch>
        </p:blipFill>
        <p:spPr>
          <a:xfrm>
            <a:off x="1195070" y="2548890"/>
            <a:ext cx="3810635" cy="2430780"/>
          </a:xfrm>
          <a:prstGeom prst="rect">
            <a:avLst/>
          </a:prstGeom>
        </p:spPr>
      </p:pic>
      <p:pic>
        <p:nvPicPr>
          <p:cNvPr id="6" name="图片 5"/>
          <p:cNvPicPr>
            <a:picLocks noChangeAspect="1"/>
          </p:cNvPicPr>
          <p:nvPr/>
        </p:nvPicPr>
        <p:blipFill>
          <a:blip r:embed="rId3"/>
          <a:stretch>
            <a:fillRect/>
          </a:stretch>
        </p:blipFill>
        <p:spPr>
          <a:xfrm>
            <a:off x="1513205" y="5410200"/>
            <a:ext cx="8077200" cy="1066800"/>
          </a:xfrm>
          <a:prstGeom prst="rect">
            <a:avLst/>
          </a:prstGeom>
        </p:spPr>
      </p:pic>
      <p:sp>
        <p:nvSpPr>
          <p:cNvPr id="59" name="矩形 58"/>
          <p:cNvSpPr/>
          <p:nvPr/>
        </p:nvSpPr>
        <p:spPr>
          <a:xfrm>
            <a:off x="8504555" y="5685155"/>
            <a:ext cx="549910" cy="169545"/>
          </a:xfrm>
          <a:prstGeom prst="rect">
            <a:avLst/>
          </a:prstGeom>
          <a:solidFill>
            <a:srgbClr val="FFFFFF">
              <a:alpha val="0"/>
            </a:srgbClr>
          </a:solidFill>
          <a:ln w="28575">
            <a:solidFill>
              <a:srgbClr val="FF0000"/>
            </a:solidFill>
          </a:ln>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
        <p:nvSpPr>
          <p:cNvPr id="7" name="矩形 6"/>
          <p:cNvSpPr/>
          <p:nvPr/>
        </p:nvSpPr>
        <p:spPr>
          <a:xfrm>
            <a:off x="1513205" y="4792345"/>
            <a:ext cx="1016635" cy="187325"/>
          </a:xfrm>
          <a:prstGeom prst="rect">
            <a:avLst/>
          </a:prstGeom>
          <a:solidFill>
            <a:srgbClr val="FFFFFF">
              <a:alpha val="0"/>
            </a:srgbClr>
          </a:solidFill>
          <a:ln w="28575">
            <a:solidFill>
              <a:srgbClr val="FF0000"/>
            </a:solidFill>
          </a:ln>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cxnSp>
        <p:nvCxnSpPr>
          <p:cNvPr id="13" name="直接箭头连接符 12"/>
          <p:cNvCxnSpPr/>
          <p:nvPr/>
        </p:nvCxnSpPr>
        <p:spPr>
          <a:xfrm flipH="1" flipV="1">
            <a:off x="2530475" y="4886325"/>
            <a:ext cx="6249670" cy="798830"/>
          </a:xfrm>
          <a:prstGeom prst="straightConnector1">
            <a:avLst/>
          </a:prstGeom>
          <a:ln>
            <a:solidFill>
              <a:srgbClr val="FF0000"/>
            </a:solidFill>
            <a:tailEnd type="arrow" w="med" len="med"/>
          </a:ln>
        </p:spPr>
        <p:style>
          <a:lnRef idx="3">
            <a:schemeClr val="accent2"/>
          </a:lnRef>
          <a:fillRef idx="0">
            <a:schemeClr val="accent2"/>
          </a:fillRef>
          <a:effectRef idx="2">
            <a:schemeClr val="accent2"/>
          </a:effectRef>
          <a:fontRef idx="minor">
            <a:schemeClr val="tx1"/>
          </a:fontRef>
        </p:style>
      </p:cxnSp>
      <p:sp>
        <p:nvSpPr>
          <p:cNvPr id="9" name="矩形 8"/>
          <p:cNvSpPr/>
          <p:nvPr/>
        </p:nvSpPr>
        <p:spPr>
          <a:xfrm>
            <a:off x="3068955" y="5685155"/>
            <a:ext cx="397510" cy="169545"/>
          </a:xfrm>
          <a:prstGeom prst="rect">
            <a:avLst/>
          </a:prstGeom>
          <a:solidFill>
            <a:srgbClr val="FFFFFF">
              <a:alpha val="0"/>
            </a:srgbClr>
          </a:solidFill>
          <a:ln w="28575">
            <a:solidFill>
              <a:srgbClr val="FF0000"/>
            </a:solidFill>
          </a:ln>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cxnSp>
        <p:nvCxnSpPr>
          <p:cNvPr id="10" name="直接箭头连接符 9"/>
          <p:cNvCxnSpPr>
            <a:stCxn id="7" idx="2"/>
            <a:endCxn id="9" idx="1"/>
          </p:cNvCxnSpPr>
          <p:nvPr/>
        </p:nvCxnSpPr>
        <p:spPr>
          <a:xfrm>
            <a:off x="2021840" y="4979670"/>
            <a:ext cx="1047115" cy="790575"/>
          </a:xfrm>
          <a:prstGeom prst="straightConnector1">
            <a:avLst/>
          </a:prstGeom>
          <a:ln>
            <a:solidFill>
              <a:srgbClr val="FF0000"/>
            </a:solidFill>
            <a:tailEnd type="arrow" w="med" len="med"/>
          </a:ln>
        </p:spPr>
        <p:style>
          <a:lnRef idx="3">
            <a:schemeClr val="accent2"/>
          </a:lnRef>
          <a:fillRef idx="0">
            <a:schemeClr val="accent2"/>
          </a:fillRef>
          <a:effectRef idx="2">
            <a:schemeClr val="accent2"/>
          </a:effectRef>
          <a:fontRef idx="minor">
            <a:schemeClr val="tx1"/>
          </a:fontRef>
        </p:style>
      </p:cxnSp>
      <p:sp>
        <p:nvSpPr>
          <p:cNvPr id="11" name="矩形 10"/>
          <p:cNvSpPr/>
          <p:nvPr/>
        </p:nvSpPr>
        <p:spPr>
          <a:xfrm>
            <a:off x="5088255" y="5955030"/>
            <a:ext cx="3101975" cy="179070"/>
          </a:xfrm>
          <a:prstGeom prst="rect">
            <a:avLst/>
          </a:prstGeom>
          <a:solidFill>
            <a:srgbClr val="FFFFFF">
              <a:alpha val="0"/>
            </a:srgbClr>
          </a:solidFill>
          <a:ln w="28575">
            <a:solidFill>
              <a:srgbClr val="0187D0"/>
            </a:solidFill>
          </a:ln>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
        <p:nvSpPr>
          <p:cNvPr id="14" name="矩形 13"/>
          <p:cNvSpPr/>
          <p:nvPr/>
        </p:nvSpPr>
        <p:spPr>
          <a:xfrm>
            <a:off x="1513205" y="4613275"/>
            <a:ext cx="1017270" cy="179070"/>
          </a:xfrm>
          <a:prstGeom prst="rect">
            <a:avLst/>
          </a:prstGeom>
          <a:solidFill>
            <a:srgbClr val="FFFFFF">
              <a:alpha val="0"/>
            </a:srgbClr>
          </a:solidFill>
          <a:ln w="28575">
            <a:solidFill>
              <a:srgbClr val="0187D0"/>
            </a:solidFill>
          </a:ln>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
        <p:nvSpPr>
          <p:cNvPr id="15" name="矩形 14"/>
          <p:cNvSpPr/>
          <p:nvPr/>
        </p:nvSpPr>
        <p:spPr>
          <a:xfrm>
            <a:off x="4273550" y="5955030"/>
            <a:ext cx="617855" cy="179070"/>
          </a:xfrm>
          <a:prstGeom prst="rect">
            <a:avLst/>
          </a:prstGeom>
          <a:solidFill>
            <a:srgbClr val="FFFFFF">
              <a:alpha val="0"/>
            </a:srgbClr>
          </a:solidFill>
          <a:ln w="28575">
            <a:solidFill>
              <a:srgbClr val="0187D0"/>
            </a:solidFill>
          </a:ln>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cxnSp>
        <p:nvCxnSpPr>
          <p:cNvPr id="16" name="直接箭头连接符 15"/>
          <p:cNvCxnSpPr>
            <a:stCxn id="11" idx="0"/>
            <a:endCxn id="14" idx="3"/>
          </p:cNvCxnSpPr>
          <p:nvPr/>
        </p:nvCxnSpPr>
        <p:spPr>
          <a:xfrm flipH="1" flipV="1">
            <a:off x="2530475" y="4702810"/>
            <a:ext cx="4109085" cy="1252220"/>
          </a:xfrm>
          <a:prstGeom prst="straightConnector1">
            <a:avLst/>
          </a:prstGeom>
          <a:ln>
            <a:solidFill>
              <a:srgbClr val="0187D0"/>
            </a:solidFill>
            <a:tailEnd type="arrow" w="med" len="med"/>
          </a:ln>
        </p:spPr>
        <p:style>
          <a:lnRef idx="3">
            <a:schemeClr val="accent2"/>
          </a:lnRef>
          <a:fillRef idx="0">
            <a:schemeClr val="accent2"/>
          </a:fillRef>
          <a:effectRef idx="2">
            <a:schemeClr val="accent2"/>
          </a:effectRef>
          <a:fontRef idx="minor">
            <a:schemeClr val="tx1"/>
          </a:fontRef>
        </p:style>
      </p:cxnSp>
      <p:cxnSp>
        <p:nvCxnSpPr>
          <p:cNvPr id="17" name="直接箭头连接符 16"/>
          <p:cNvCxnSpPr>
            <a:stCxn id="14" idx="2"/>
            <a:endCxn id="15" idx="1"/>
          </p:cNvCxnSpPr>
          <p:nvPr/>
        </p:nvCxnSpPr>
        <p:spPr>
          <a:xfrm>
            <a:off x="2021840" y="4792345"/>
            <a:ext cx="2251710" cy="1252220"/>
          </a:xfrm>
          <a:prstGeom prst="straightConnector1">
            <a:avLst/>
          </a:prstGeom>
          <a:ln>
            <a:solidFill>
              <a:srgbClr val="0187D0"/>
            </a:solidFill>
            <a:tailEnd type="arrow" w="med" len="med"/>
          </a:ln>
        </p:spPr>
        <p:style>
          <a:lnRef idx="3">
            <a:schemeClr val="accent2"/>
          </a:lnRef>
          <a:fillRef idx="0">
            <a:schemeClr val="accent2"/>
          </a:fillRef>
          <a:effectRef idx="2">
            <a:schemeClr val="accent2"/>
          </a:effectRef>
          <a:fontRef idx="minor">
            <a:schemeClr val="tx1"/>
          </a:fontRef>
        </p:style>
      </p:cxnSp>
      <p:sp>
        <p:nvSpPr>
          <p:cNvPr id="4" name="左箭头 3">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典型问题039-覆冰</a:t>
            </a:r>
            <a:r>
              <a:rPr kern="0">
                <a:solidFill>
                  <a:schemeClr val="tx1"/>
                </a:solidFill>
                <a:effectLst>
                  <a:outerShdw blurRad="38100" dist="19050" dir="2700000" algn="tl" rotWithShape="0">
                    <a:schemeClr val="dk1">
                      <a:alpha val="40000"/>
                    </a:schemeClr>
                  </a:outerShdw>
                </a:effectLst>
                <a:sym typeface="+mn-ea"/>
              </a:rPr>
              <a:t>相关增大参数及系数如何设定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802005" y="1800860"/>
            <a:ext cx="1008697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绝缘子片覆冰</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增重</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间隔棒覆冰增重</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(SmartLoad4.1.1</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之前版本无该功能</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操作：菜单栏</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参数设置</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金具覆冰增重</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设置</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398145" y="1046480"/>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金具覆冰增重设置</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custDataLst>
              <p:tags r:id="rId1"/>
            </p:custDataLst>
          </p:nvPr>
        </p:nvPicPr>
        <p:blipFill>
          <a:blip r:embed="rId2"/>
          <a:stretch>
            <a:fillRect/>
          </a:stretch>
        </p:blipFill>
        <p:spPr>
          <a:xfrm>
            <a:off x="5414645" y="2668270"/>
            <a:ext cx="4262120" cy="4048760"/>
          </a:xfrm>
          <a:prstGeom prst="rect">
            <a:avLst/>
          </a:prstGeom>
        </p:spPr>
      </p:pic>
      <p:sp>
        <p:nvSpPr>
          <p:cNvPr id="4" name="左箭头 3">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典型问题039-覆冰</a:t>
            </a:r>
            <a:r>
              <a:rPr kern="0">
                <a:solidFill>
                  <a:schemeClr val="tx1"/>
                </a:solidFill>
                <a:effectLst>
                  <a:outerShdw blurRad="38100" dist="19050" dir="2700000" algn="tl" rotWithShape="0">
                    <a:schemeClr val="dk1">
                      <a:alpha val="40000"/>
                    </a:schemeClr>
                  </a:outerShdw>
                </a:effectLst>
                <a:sym typeface="+mn-ea"/>
              </a:rPr>
              <a:t>相关增大</a:t>
            </a:r>
            <a:r>
              <a:rPr kern="0">
                <a:solidFill>
                  <a:schemeClr val="tx1"/>
                </a:solidFill>
                <a:effectLst>
                  <a:outerShdw blurRad="38100" dist="19050" dir="2700000" algn="tl" rotWithShape="0">
                    <a:schemeClr val="dk1">
                      <a:alpha val="40000"/>
                    </a:schemeClr>
                  </a:outerShdw>
                </a:effectLst>
                <a:sym typeface="+mn-ea"/>
              </a:rPr>
              <a:t>参数及系数如何设定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802005" y="1800860"/>
            <a:ext cx="3957320" cy="415417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线条覆冰增大系数是否参与张力计算</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（默认</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不参与）</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线条</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绝缘子</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风荷载</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塔身</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增重</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绝缘子</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风荷载</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塔身风荷载</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操作：菜单栏</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参数设置</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覆冰增大系数</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设置</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说明：如需调整相关参数，须在</a:t>
            </a:r>
            <a:r>
              <a:rPr lang="zh-CN" altLang="en-US" sz="1600" kern="0" dirty="0">
                <a:solidFill>
                  <a:srgbClr val="FF0000"/>
                </a:solidFill>
                <a:latin typeface="微软雅黑" panose="020B0503020204020204" pitchFamily="34" charset="-122"/>
                <a:ea typeface="微软雅黑" panose="020B0503020204020204" pitchFamily="34" charset="-122"/>
                <a:sym typeface="+mn-ea"/>
              </a:rPr>
              <a:t>红框圈定位置处</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修改</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蓝色字体参数为规范默认参数，只做参考</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398145" y="1046480"/>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覆冰风荷载增大</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系数</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4653915" y="2129790"/>
            <a:ext cx="7426960" cy="3058160"/>
          </a:xfrm>
          <a:prstGeom prst="rect">
            <a:avLst/>
          </a:prstGeom>
        </p:spPr>
      </p:pic>
      <p:sp>
        <p:nvSpPr>
          <p:cNvPr id="5" name="左箭头 4">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a:t>
            </a:r>
            <a:r>
              <a:rPr lang="en-US" altLang="zh-CN" kern="0">
                <a:solidFill>
                  <a:schemeClr val="tx1"/>
                </a:solidFill>
                <a:effectLst>
                  <a:outerShdw blurRad="38100" dist="19050" dir="2700000" algn="tl" rotWithShape="0">
                    <a:schemeClr val="dk1">
                      <a:alpha val="40000"/>
                    </a:schemeClr>
                  </a:outerShdw>
                </a:effectLst>
                <a:sym typeface="+mn-ea"/>
              </a:rPr>
              <a:t>040-验算不均匀冰如果设定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802005" y="1800860"/>
            <a:ext cx="395732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参考金上线</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398145" y="1046480"/>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设定</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依据</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custDataLst>
              <p:tags r:id="rId1"/>
            </p:custDataLst>
          </p:nvPr>
        </p:nvPicPr>
        <p:blipFill>
          <a:blip r:embed="rId2"/>
          <a:stretch>
            <a:fillRect/>
          </a:stretch>
        </p:blipFill>
        <p:spPr>
          <a:xfrm>
            <a:off x="1804670" y="2590800"/>
            <a:ext cx="5534025" cy="3295650"/>
          </a:xfrm>
          <a:prstGeom prst="rect">
            <a:avLst/>
          </a:prstGeom>
        </p:spPr>
      </p:pic>
      <p:sp>
        <p:nvSpPr>
          <p:cNvPr id="4" name="左箭头 3">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a:t>
            </a:r>
            <a:r>
              <a:rPr lang="en-US" altLang="zh-CN" kern="0">
                <a:solidFill>
                  <a:schemeClr val="tx1"/>
                </a:solidFill>
                <a:effectLst>
                  <a:outerShdw blurRad="38100" dist="19050" dir="2700000" algn="tl" rotWithShape="0">
                    <a:schemeClr val="dk1">
                      <a:alpha val="40000"/>
                    </a:schemeClr>
                  </a:outerShdw>
                </a:effectLst>
                <a:sym typeface="+mn-ea"/>
              </a:rPr>
              <a:t>040-验算不均匀冰如果设定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802005" y="1800860"/>
            <a:ext cx="7155180"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选择设计规定为：</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DL/T5551-2018</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勾选延不均匀冰，并设定对应的气象</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条件</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手动设定张力比及构造覆冰率</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398145" y="1046480"/>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设定步骤（共</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步）</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10"/>
          <p:cNvSpPr txBox="1"/>
          <p:nvPr/>
        </p:nvSpPr>
        <p:spPr>
          <a:xfrm>
            <a:off x="1360170" y="2999740"/>
            <a:ext cx="7155180" cy="829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悬垂塔只可设定张力比（</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SmartLoad</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无法考虑绝缘子串</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偏移）</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耐张塔塔可设定张力比</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构造覆冰率</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同时设定（张力比</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构造</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覆冰率）</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9" name="图片 8"/>
          <p:cNvPicPr>
            <a:picLocks noChangeAspect="1"/>
          </p:cNvPicPr>
          <p:nvPr/>
        </p:nvPicPr>
        <p:blipFill>
          <a:blip r:embed="rId1"/>
          <a:stretch>
            <a:fillRect/>
          </a:stretch>
        </p:blipFill>
        <p:spPr>
          <a:xfrm>
            <a:off x="4387215" y="937260"/>
            <a:ext cx="7804785" cy="1037590"/>
          </a:xfrm>
          <a:prstGeom prst="rect">
            <a:avLst/>
          </a:prstGeom>
        </p:spPr>
      </p:pic>
      <p:pic>
        <p:nvPicPr>
          <p:cNvPr id="10" name="图片 9"/>
          <p:cNvPicPr>
            <a:picLocks noChangeAspect="1"/>
          </p:cNvPicPr>
          <p:nvPr/>
        </p:nvPicPr>
        <p:blipFill>
          <a:blip r:embed="rId2"/>
          <a:stretch>
            <a:fillRect/>
          </a:stretch>
        </p:blipFill>
        <p:spPr>
          <a:xfrm>
            <a:off x="111760" y="3825240"/>
            <a:ext cx="9515475" cy="1838325"/>
          </a:xfrm>
          <a:prstGeom prst="rect">
            <a:avLst/>
          </a:prstGeom>
        </p:spPr>
      </p:pic>
      <p:pic>
        <p:nvPicPr>
          <p:cNvPr id="11" name="图片 10"/>
          <p:cNvPicPr>
            <a:picLocks noChangeAspect="1"/>
          </p:cNvPicPr>
          <p:nvPr/>
        </p:nvPicPr>
        <p:blipFill>
          <a:blip r:embed="rId3"/>
          <a:stretch>
            <a:fillRect/>
          </a:stretch>
        </p:blipFill>
        <p:spPr>
          <a:xfrm>
            <a:off x="8753475" y="2063750"/>
            <a:ext cx="3438525" cy="4705350"/>
          </a:xfrm>
          <a:prstGeom prst="rect">
            <a:avLst/>
          </a:prstGeom>
        </p:spPr>
      </p:pic>
      <p:sp>
        <p:nvSpPr>
          <p:cNvPr id="4" name="左箭头 3">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a:t>
            </a:r>
            <a:r>
              <a:rPr lang="en-US" altLang="zh-CN" kern="0">
                <a:solidFill>
                  <a:schemeClr val="tx1"/>
                </a:solidFill>
                <a:effectLst>
                  <a:outerShdw blurRad="38100" dist="19050" dir="2700000" algn="tl" rotWithShape="0">
                    <a:schemeClr val="dk1">
                      <a:alpha val="40000"/>
                    </a:schemeClr>
                  </a:outerShdw>
                </a:effectLst>
                <a:sym typeface="+mn-ea"/>
              </a:rPr>
              <a:t>040-验算不均匀冰如果设定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801370" y="1800860"/>
            <a:ext cx="7155180"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设定地线验不均匀覆冰工况地线</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增厚</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设定验不均匀冰工况垂直冰荷载</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取值</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单击</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自动生成荷载组合</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398145" y="1046480"/>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设定步骤</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（共</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3393440" y="1046480"/>
            <a:ext cx="4105275" cy="723900"/>
          </a:xfrm>
          <a:prstGeom prst="rect">
            <a:avLst/>
          </a:prstGeom>
        </p:spPr>
      </p:pic>
      <p:pic>
        <p:nvPicPr>
          <p:cNvPr id="5" name="图片 4"/>
          <p:cNvPicPr>
            <a:picLocks noChangeAspect="1"/>
          </p:cNvPicPr>
          <p:nvPr/>
        </p:nvPicPr>
        <p:blipFill>
          <a:blip r:embed="rId2"/>
          <a:stretch>
            <a:fillRect/>
          </a:stretch>
        </p:blipFill>
        <p:spPr>
          <a:xfrm>
            <a:off x="7412355" y="924560"/>
            <a:ext cx="1828800" cy="1028700"/>
          </a:xfrm>
          <a:prstGeom prst="rect">
            <a:avLst/>
          </a:prstGeom>
        </p:spPr>
      </p:pic>
      <p:pic>
        <p:nvPicPr>
          <p:cNvPr id="6" name="图片 5"/>
          <p:cNvPicPr>
            <a:picLocks noChangeAspect="1"/>
          </p:cNvPicPr>
          <p:nvPr/>
        </p:nvPicPr>
        <p:blipFill>
          <a:blip r:embed="rId3"/>
          <a:stretch>
            <a:fillRect/>
          </a:stretch>
        </p:blipFill>
        <p:spPr>
          <a:xfrm>
            <a:off x="5401310" y="1991995"/>
            <a:ext cx="6608445" cy="4857115"/>
          </a:xfrm>
          <a:prstGeom prst="rect">
            <a:avLst/>
          </a:prstGeom>
        </p:spPr>
      </p:pic>
      <p:sp>
        <p:nvSpPr>
          <p:cNvPr id="7" name="左箭头 6">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典型问题041-</a:t>
            </a:r>
            <a:r>
              <a:rPr lang="en-US" altLang="zh-CN" kern="0">
                <a:solidFill>
                  <a:schemeClr val="tx1"/>
                </a:solidFill>
                <a:effectLst>
                  <a:outerShdw blurRad="38100" dist="19050" dir="2700000" algn="tl" rotWithShape="0">
                    <a:schemeClr val="dk1">
                      <a:alpha val="40000"/>
                    </a:schemeClr>
                  </a:outerShdw>
                </a:effectLst>
                <a:sym typeface="+mn-ea"/>
              </a:rPr>
              <a:t>荷载分配如</a:t>
            </a:r>
            <a:r>
              <a:rPr kern="0">
                <a:solidFill>
                  <a:schemeClr val="tx1"/>
                </a:solidFill>
                <a:effectLst>
                  <a:outerShdw blurRad="38100" dist="19050" dir="2700000" algn="tl" rotWithShape="0">
                    <a:schemeClr val="dk1">
                      <a:alpha val="40000"/>
                    </a:schemeClr>
                  </a:outerShdw>
                </a:effectLst>
                <a:sym typeface="+mn-ea"/>
              </a:rPr>
              <a:t>何</a:t>
            </a:r>
            <a:r>
              <a:rPr lang="en-US" altLang="zh-CN" kern="0">
                <a:solidFill>
                  <a:schemeClr val="tx1"/>
                </a:solidFill>
                <a:effectLst>
                  <a:outerShdw blurRad="38100" dist="19050" dir="2700000" algn="tl" rotWithShape="0">
                    <a:schemeClr val="dk1">
                      <a:alpha val="40000"/>
                    </a:schemeClr>
                  </a:outerShdw>
                </a:effectLst>
                <a:sym typeface="+mn-ea"/>
              </a:rPr>
              <a:t>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802005" y="1800860"/>
            <a:ext cx="7265670" cy="829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具体过程：先合并，后分配</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举例：右图中所示的设置，</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SL</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将进行以下操作：</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398145" y="1046480"/>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分配方式</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一：前后侧分配</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8153400" y="78105"/>
            <a:ext cx="4038600" cy="2219325"/>
          </a:xfrm>
          <a:prstGeom prst="rect">
            <a:avLst/>
          </a:prstGeom>
        </p:spPr>
      </p:pic>
      <p:sp>
        <p:nvSpPr>
          <p:cNvPr id="8" name="文本框 7"/>
          <p:cNvSpPr txBox="1"/>
          <p:nvPr/>
        </p:nvSpPr>
        <p:spPr>
          <a:xfrm>
            <a:off x="1096645" y="2662555"/>
            <a:ext cx="7686675" cy="829945"/>
          </a:xfrm>
          <a:prstGeom prst="rect">
            <a:avLst/>
          </a:prstGeom>
          <a:noFill/>
        </p:spPr>
        <p:txBody>
          <a:bodyPr wrap="square" rtlCol="0" anchor="t">
            <a:spAutoFit/>
          </a:bodyPr>
          <a:p>
            <a:pPr marL="342900" indent="-342900" algn="l" defTabSz="1218565" fontAlgn="auto">
              <a:lnSpc>
                <a:spcPct val="150000"/>
              </a:lnSpc>
              <a:buClrTx/>
              <a:buSzTx/>
              <a:buFont typeface="Arial" panose="020B0604020202020204" pitchFamily="34" charset="0"/>
              <a:buChar char="•"/>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将地线1的各工况下的前后侧水平荷载</a:t>
            </a:r>
            <a:r>
              <a:rPr lang="en-US" altLang="zh-CN" sz="1600" kern="0" dirty="0">
                <a:solidFill>
                  <a:srgbClr val="FF0000"/>
                </a:solidFill>
                <a:latin typeface="微软雅黑" panose="020B0503020204020204" pitchFamily="34" charset="-122"/>
                <a:ea typeface="微软雅黑" panose="020B0503020204020204" pitchFamily="34" charset="-122"/>
                <a:sym typeface="+mn-ea"/>
              </a:rPr>
              <a:t>分别</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进行合并，得到</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每个工况下的</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总荷载</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水平</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总荷载的70%放在前侧挂点10上，30%放在后侧挂点12上</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TextBox 10"/>
          <p:cNvSpPr txBox="1"/>
          <p:nvPr/>
        </p:nvSpPr>
        <p:spPr>
          <a:xfrm>
            <a:off x="802005" y="3874770"/>
            <a:ext cx="627570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补充</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说明</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0" name="文本框 9"/>
          <p:cNvSpPr txBox="1"/>
          <p:nvPr/>
        </p:nvSpPr>
        <p:spPr>
          <a:xfrm>
            <a:off x="1213485" y="4335145"/>
            <a:ext cx="10043795" cy="1568450"/>
          </a:xfrm>
          <a:prstGeom prst="rect">
            <a:avLst/>
          </a:prstGeom>
          <a:noFill/>
        </p:spPr>
        <p:txBody>
          <a:bodyPr wrap="square" rtlCol="0" anchor="t">
            <a:spAutoFit/>
          </a:bodyPr>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一般用于新算：根据地形条件</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设计经验，将荷载进行</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37/46</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只能设定水平</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垂直荷载的分配系数，无法进行张力分配设定（张力前后异号，合并即</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相消）</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特殊塔</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前后侧独立计算模式下，将无法设定前后侧分配系数（此时将根据对应侧档距信息进行</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特殊情况：垂直荷载</a:t>
            </a:r>
            <a:r>
              <a:rPr lang="zh-CN" altLang="en-US" sz="1600" kern="0" dirty="0">
                <a:solidFill>
                  <a:srgbClr val="FF0000"/>
                </a:solidFill>
                <a:latin typeface="微软雅黑" panose="020B0503020204020204" pitchFamily="34" charset="-122"/>
                <a:ea typeface="微软雅黑" panose="020B0503020204020204" pitchFamily="34" charset="-122"/>
                <a:sym typeface="+mn-ea"/>
              </a:rPr>
              <a:t>单侧倒拔</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时，使用分配系数将有</a:t>
            </a:r>
            <a:r>
              <a:rPr lang="zh-CN" altLang="en-US" sz="1600" kern="0" dirty="0">
                <a:solidFill>
                  <a:srgbClr val="FF0000"/>
                </a:solidFill>
                <a:latin typeface="微软雅黑" panose="020B0503020204020204" pitchFamily="34" charset="-122"/>
                <a:ea typeface="微软雅黑" panose="020B0503020204020204" pitchFamily="34" charset="-122"/>
                <a:sym typeface="+mn-ea"/>
              </a:rPr>
              <a:t>可能导致较大误差</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，此时推荐</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前后侧独立计算</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2" name="图片 11"/>
          <p:cNvPicPr>
            <a:picLocks noChangeAspect="1"/>
          </p:cNvPicPr>
          <p:nvPr/>
        </p:nvPicPr>
        <p:blipFill>
          <a:blip r:embed="rId2"/>
          <a:stretch>
            <a:fillRect/>
          </a:stretch>
        </p:blipFill>
        <p:spPr>
          <a:xfrm>
            <a:off x="9022715" y="2354580"/>
            <a:ext cx="3095625" cy="1676400"/>
          </a:xfrm>
          <a:prstGeom prst="rect">
            <a:avLst/>
          </a:prstGeom>
        </p:spPr>
      </p:pic>
      <p:sp>
        <p:nvSpPr>
          <p:cNvPr id="4" name="左箭头 3">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典型问题041-</a:t>
            </a:r>
            <a:r>
              <a:rPr lang="en-US" altLang="zh-CN" kern="0">
                <a:solidFill>
                  <a:schemeClr val="tx1"/>
                </a:solidFill>
                <a:effectLst>
                  <a:outerShdw blurRad="38100" dist="19050" dir="2700000" algn="tl" rotWithShape="0">
                    <a:schemeClr val="dk1">
                      <a:alpha val="40000"/>
                    </a:schemeClr>
                  </a:outerShdw>
                </a:effectLst>
                <a:sym typeface="+mn-ea"/>
              </a:rPr>
              <a:t>荷载分配如</a:t>
            </a:r>
            <a:r>
              <a:rPr kern="0">
                <a:solidFill>
                  <a:schemeClr val="tx1"/>
                </a:solidFill>
                <a:effectLst>
                  <a:outerShdw blurRad="38100" dist="19050" dir="2700000" algn="tl" rotWithShape="0">
                    <a:schemeClr val="dk1">
                      <a:alpha val="40000"/>
                    </a:schemeClr>
                  </a:outerShdw>
                </a:effectLst>
                <a:sym typeface="+mn-ea"/>
              </a:rPr>
              <a:t>何</a:t>
            </a:r>
            <a:r>
              <a:rPr lang="en-US" altLang="zh-CN" kern="0">
                <a:solidFill>
                  <a:schemeClr val="tx1"/>
                </a:solidFill>
                <a:effectLst>
                  <a:outerShdw blurRad="38100" dist="19050" dir="2700000" algn="tl" rotWithShape="0">
                    <a:schemeClr val="dk1">
                      <a:alpha val="40000"/>
                    </a:schemeClr>
                  </a:outerShdw>
                </a:effectLst>
                <a:sym typeface="+mn-ea"/>
              </a:rPr>
              <a:t>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801370" y="2075815"/>
            <a:ext cx="10837545" cy="156845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SmartTower</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计算生成最终点荷载：仅填写编号即可，但</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模型中需要补充</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V</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挂点及左右挂点的坐标位置</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SmartLoad</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计算生成最终点荷载：</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V</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串在</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SL</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即完成荷载分配，此时需要补充左</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右夹角</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两者最终的计算结果没有任何区别，只是荷载分配所在的软件不同</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而已</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特殊情况说明（双</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v</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分配，参见</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右图）</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398145" y="1046480"/>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分配方式二：</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V</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串</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分配</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rcRect r="-67" b="34632"/>
          <a:stretch>
            <a:fillRect/>
          </a:stretch>
        </p:blipFill>
        <p:spPr>
          <a:xfrm>
            <a:off x="5654675" y="937260"/>
            <a:ext cx="5803900" cy="1089025"/>
          </a:xfrm>
          <a:prstGeom prst="rect">
            <a:avLst/>
          </a:prstGeom>
        </p:spPr>
      </p:pic>
      <p:pic>
        <p:nvPicPr>
          <p:cNvPr id="5" name="图片 4"/>
          <p:cNvPicPr>
            <a:picLocks noChangeAspect="1"/>
          </p:cNvPicPr>
          <p:nvPr/>
        </p:nvPicPr>
        <p:blipFill>
          <a:blip r:embed="rId2"/>
          <a:stretch>
            <a:fillRect/>
          </a:stretch>
        </p:blipFill>
        <p:spPr>
          <a:xfrm>
            <a:off x="6610350" y="20955"/>
            <a:ext cx="5742305" cy="1025525"/>
          </a:xfrm>
          <a:prstGeom prst="rect">
            <a:avLst/>
          </a:prstGeom>
        </p:spPr>
      </p:pic>
      <p:sp>
        <p:nvSpPr>
          <p:cNvPr id="11" name="文本框 10"/>
          <p:cNvSpPr txBox="1"/>
          <p:nvPr/>
        </p:nvSpPr>
        <p:spPr>
          <a:xfrm>
            <a:off x="1204595" y="3646170"/>
            <a:ext cx="6600825" cy="829945"/>
          </a:xfrm>
          <a:prstGeom prst="rect">
            <a:avLst/>
          </a:prstGeom>
          <a:noFill/>
        </p:spPr>
        <p:txBody>
          <a:bodyPr wrap="square" rtlCol="0" anchor="t">
            <a:spAutoFit/>
          </a:bodyPr>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参考下图处理，其中</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105</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为</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100-102</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的连线中点；</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205</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为</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200-202</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的连线中点</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3" name="图片 12"/>
          <p:cNvPicPr>
            <a:picLocks noChangeAspect="1"/>
          </p:cNvPicPr>
          <p:nvPr/>
        </p:nvPicPr>
        <p:blipFill>
          <a:blip r:embed="rId3"/>
          <a:stretch>
            <a:fillRect/>
          </a:stretch>
        </p:blipFill>
        <p:spPr>
          <a:xfrm>
            <a:off x="7956550" y="2894330"/>
            <a:ext cx="4084320" cy="3258820"/>
          </a:xfrm>
          <a:prstGeom prst="rect">
            <a:avLst/>
          </a:prstGeom>
        </p:spPr>
      </p:pic>
      <p:pic>
        <p:nvPicPr>
          <p:cNvPr id="14" name="图片 13"/>
          <p:cNvPicPr>
            <a:picLocks noChangeAspect="1"/>
          </p:cNvPicPr>
          <p:nvPr/>
        </p:nvPicPr>
        <p:blipFill>
          <a:blip r:embed="rId4"/>
          <a:stretch>
            <a:fillRect/>
          </a:stretch>
        </p:blipFill>
        <p:spPr>
          <a:xfrm>
            <a:off x="1517015" y="4673600"/>
            <a:ext cx="5708015" cy="1880870"/>
          </a:xfrm>
          <a:prstGeom prst="rect">
            <a:avLst/>
          </a:prstGeom>
        </p:spPr>
      </p:pic>
      <p:sp>
        <p:nvSpPr>
          <p:cNvPr id="6" name="左箭头 5">
            <a:hlinkClick r:id="rId5"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典型问题041-</a:t>
            </a:r>
            <a:r>
              <a:rPr lang="en-US" altLang="zh-CN" kern="0">
                <a:solidFill>
                  <a:schemeClr val="tx1"/>
                </a:solidFill>
                <a:effectLst>
                  <a:outerShdw blurRad="38100" dist="19050" dir="2700000" algn="tl" rotWithShape="0">
                    <a:schemeClr val="dk1">
                      <a:alpha val="40000"/>
                    </a:schemeClr>
                  </a:outerShdw>
                </a:effectLst>
                <a:sym typeface="+mn-ea"/>
              </a:rPr>
              <a:t>荷载分配如</a:t>
            </a:r>
            <a:r>
              <a:rPr kern="0">
                <a:solidFill>
                  <a:schemeClr val="tx1"/>
                </a:solidFill>
                <a:effectLst>
                  <a:outerShdw blurRad="38100" dist="19050" dir="2700000" algn="tl" rotWithShape="0">
                    <a:schemeClr val="dk1">
                      <a:alpha val="40000"/>
                    </a:schemeClr>
                  </a:outerShdw>
                </a:effectLst>
                <a:sym typeface="+mn-ea"/>
              </a:rPr>
              <a:t>何</a:t>
            </a:r>
            <a:r>
              <a:rPr lang="en-US" altLang="zh-CN" kern="0">
                <a:solidFill>
                  <a:schemeClr val="tx1"/>
                </a:solidFill>
                <a:effectLst>
                  <a:outerShdw blurRad="38100" dist="19050" dir="2700000" algn="tl" rotWithShape="0">
                    <a:schemeClr val="dk1">
                      <a:alpha val="40000"/>
                    </a:schemeClr>
                  </a:outerShdw>
                </a:effectLst>
                <a:sym typeface="+mn-ea"/>
              </a:rPr>
              <a:t>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801370" y="1799590"/>
            <a:ext cx="1083754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系数填写</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方式</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398145" y="1046480"/>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分配方式三：</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二次分配</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1165225" y="2367915"/>
            <a:ext cx="10838815" cy="3046095"/>
          </a:xfrm>
          <a:prstGeom prst="rect">
            <a:avLst/>
          </a:prstGeom>
          <a:noFill/>
        </p:spPr>
        <p:txBody>
          <a:bodyPr wrap="square" rtlCol="0" anchor="t">
            <a:spAutoFit/>
          </a:bodyPr>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分配系数小于等于</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时将直接分配：见第一行</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---&gt;105</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x/y/z</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的荷载分别按照</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0.6</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0.4</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的比例分配至</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挂点</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分配系数为一百位数时将执行以下分配逻辑：见第二行</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---&gt;205</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x/y/z</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的荷载分别按照</a:t>
            </a:r>
            <a:r>
              <a:rPr 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4/10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的比例分配至</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挂点</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（西北院填写习惯，即</a:t>
            </a:r>
            <a:r>
              <a:rPr lang="zh-CN" altLang="en-US" sz="1600" kern="0" dirty="0">
                <a:solidFill>
                  <a:srgbClr val="FF0000"/>
                </a:solidFill>
                <a:latin typeface="微软雅黑" panose="020B0503020204020204" pitchFamily="34" charset="-122"/>
                <a:ea typeface="微软雅黑" panose="020B0503020204020204" pitchFamily="34" charset="-122"/>
                <a:sym typeface="+mn-ea"/>
              </a:rPr>
              <a:t>分配系数为</a:t>
            </a:r>
            <a:r>
              <a:rPr lang="en-US" altLang="zh-CN" sz="1600" kern="0" dirty="0">
                <a:solidFill>
                  <a:srgbClr val="FF0000"/>
                </a:solidFill>
                <a:latin typeface="微软雅黑" panose="020B0503020204020204" pitchFamily="34" charset="-122"/>
                <a:ea typeface="微软雅黑" panose="020B0503020204020204" pitchFamily="34" charset="-122"/>
                <a:sym typeface="+mn-ea"/>
              </a:rPr>
              <a:t>abc </a:t>
            </a:r>
            <a:r>
              <a:rPr lang="zh-CN" altLang="en-US" sz="1600" kern="0" dirty="0">
                <a:solidFill>
                  <a:srgbClr val="FF0000"/>
                </a:solidFill>
                <a:latin typeface="微软雅黑" panose="020B0503020204020204" pitchFamily="34" charset="-122"/>
                <a:ea typeface="微软雅黑" panose="020B0503020204020204" pitchFamily="34" charset="-122"/>
                <a:sym typeface="+mn-ea"/>
              </a:rPr>
              <a:t>表示</a:t>
            </a:r>
            <a:r>
              <a:rPr lang="en-US" altLang="zh-CN" sz="1600" kern="0" dirty="0">
                <a:solidFill>
                  <a:srgbClr val="FF0000"/>
                </a:solidFill>
                <a:latin typeface="微软雅黑" panose="020B0503020204020204" pitchFamily="34" charset="-122"/>
                <a:ea typeface="微软雅黑" panose="020B0503020204020204" pitchFamily="34" charset="-122"/>
                <a:sym typeface="+mn-ea"/>
              </a:rPr>
              <a:t>a/bc</a:t>
            </a:r>
            <a:r>
              <a:rPr lang="zh-CN" altLang="en-US" sz="1600" kern="0" dirty="0">
                <a:solidFill>
                  <a:srgbClr val="FF0000"/>
                </a:solidFill>
                <a:latin typeface="微软雅黑" panose="020B0503020204020204" pitchFamily="34" charset="-122"/>
                <a:ea typeface="微软雅黑" panose="020B0503020204020204" pitchFamily="34" charset="-122"/>
                <a:sym typeface="+mn-ea"/>
              </a:rPr>
              <a:t>的分配比例</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分配系数为大于</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9000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的四位数将执行以下分配逻辑：见第三行</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----&gt;306 </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x</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方向荷载的</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0.3</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倍，</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y</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方向</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荷载的</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0.6</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倍及</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z</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方向</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荷载的</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0.8</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倍分配到</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节点上；同时将</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x</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方向荷载的</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0.7</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倍，</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y</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方向荷载的</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0.4</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倍及</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z</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方向荷载的</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0.2</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倍分配到</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节点上（即</a:t>
            </a:r>
            <a:r>
              <a:rPr lang="en-US" altLang="zh-CN" sz="1600" kern="0" dirty="0">
                <a:solidFill>
                  <a:srgbClr val="FF0000"/>
                </a:solidFill>
                <a:latin typeface="微软雅黑" panose="020B0503020204020204" pitchFamily="34" charset="-122"/>
                <a:ea typeface="微软雅黑" panose="020B0503020204020204" pitchFamily="34" charset="-122"/>
                <a:sym typeface="+mn-ea"/>
              </a:rPr>
              <a:t>9abc</a:t>
            </a:r>
            <a:r>
              <a:rPr lang="zh-CN" altLang="en-US" sz="1600" kern="0" dirty="0">
                <a:solidFill>
                  <a:srgbClr val="FF0000"/>
                </a:solidFill>
                <a:latin typeface="微软雅黑" panose="020B0503020204020204" pitchFamily="34" charset="-122"/>
                <a:ea typeface="微软雅黑" panose="020B0503020204020204" pitchFamily="34" charset="-122"/>
                <a:sym typeface="+mn-ea"/>
              </a:rPr>
              <a:t>表示</a:t>
            </a:r>
            <a:r>
              <a:rPr lang="en-US" altLang="zh-CN" sz="1600" kern="0" dirty="0">
                <a:solidFill>
                  <a:srgbClr val="FF0000"/>
                </a:solidFill>
                <a:latin typeface="微软雅黑" panose="020B0503020204020204" pitchFamily="34" charset="-122"/>
                <a:ea typeface="微软雅黑" panose="020B0503020204020204" pitchFamily="34" charset="-122"/>
                <a:sym typeface="+mn-ea"/>
              </a:rPr>
              <a:t>x</a:t>
            </a:r>
            <a:r>
              <a:rPr lang="zh-CN" altLang="en-US" sz="1600" kern="0" dirty="0">
                <a:solidFill>
                  <a:srgbClr val="FF0000"/>
                </a:solidFill>
                <a:latin typeface="微软雅黑" panose="020B0503020204020204" pitchFamily="34" charset="-122"/>
                <a:ea typeface="微软雅黑" panose="020B0503020204020204" pitchFamily="34" charset="-122"/>
                <a:sym typeface="+mn-ea"/>
              </a:rPr>
              <a:t>荷载分配比例</a:t>
            </a:r>
            <a:r>
              <a:rPr lang="en-US" altLang="zh-CN" sz="1600" kern="0" dirty="0">
                <a:solidFill>
                  <a:srgbClr val="FF0000"/>
                </a:solidFill>
                <a:latin typeface="微软雅黑" panose="020B0503020204020204" pitchFamily="34" charset="-122"/>
                <a:ea typeface="微软雅黑" panose="020B0503020204020204" pitchFamily="34" charset="-122"/>
                <a:sym typeface="+mn-ea"/>
              </a:rPr>
              <a:t>a/10,y</a:t>
            </a:r>
            <a:r>
              <a:rPr lang="zh-CN" altLang="en-US" sz="1600" kern="0" dirty="0">
                <a:solidFill>
                  <a:srgbClr val="FF0000"/>
                </a:solidFill>
                <a:latin typeface="微软雅黑" panose="020B0503020204020204" pitchFamily="34" charset="-122"/>
                <a:ea typeface="微软雅黑" panose="020B0503020204020204" pitchFamily="34" charset="-122"/>
                <a:sym typeface="+mn-ea"/>
              </a:rPr>
              <a:t>荷载分配比例</a:t>
            </a:r>
            <a:r>
              <a:rPr lang="en-US" altLang="zh-CN" sz="1600" kern="0" dirty="0">
                <a:solidFill>
                  <a:srgbClr val="FF0000"/>
                </a:solidFill>
                <a:latin typeface="微软雅黑" panose="020B0503020204020204" pitchFamily="34" charset="-122"/>
                <a:ea typeface="微软雅黑" panose="020B0503020204020204" pitchFamily="34" charset="-122"/>
                <a:sym typeface="+mn-ea"/>
              </a:rPr>
              <a:t>b/10,z</a:t>
            </a:r>
            <a:r>
              <a:rPr lang="zh-CN" altLang="en-US" sz="1600" kern="0" dirty="0">
                <a:solidFill>
                  <a:srgbClr val="FF0000"/>
                </a:solidFill>
                <a:latin typeface="微软雅黑" panose="020B0503020204020204" pitchFamily="34" charset="-122"/>
                <a:ea typeface="微软雅黑" panose="020B0503020204020204" pitchFamily="34" charset="-122"/>
                <a:sym typeface="+mn-ea"/>
              </a:rPr>
              <a:t>荷载分配比例</a:t>
            </a:r>
            <a:r>
              <a:rPr lang="en-US" altLang="zh-CN" sz="1600" kern="0" dirty="0">
                <a:solidFill>
                  <a:srgbClr val="FF0000"/>
                </a:solidFill>
                <a:latin typeface="微软雅黑" panose="020B0503020204020204" pitchFamily="34" charset="-122"/>
                <a:ea typeface="微软雅黑" panose="020B0503020204020204" pitchFamily="34" charset="-122"/>
                <a:sym typeface="+mn-ea"/>
              </a:rPr>
              <a:t>c/10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分配系数为大于</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9000000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的七将执行以下分配逻辑：</a:t>
            </a:r>
            <a:r>
              <a:rPr lang="en-US" altLang="zh-CN" sz="1600" kern="0" dirty="0">
                <a:solidFill>
                  <a:srgbClr val="FF0000"/>
                </a:solidFill>
                <a:latin typeface="微软雅黑" panose="020B0503020204020204" pitchFamily="34" charset="-122"/>
                <a:ea typeface="微软雅黑" panose="020B0503020204020204" pitchFamily="34" charset="-122"/>
                <a:sym typeface="+mn-ea"/>
              </a:rPr>
              <a:t>9abcdef</a:t>
            </a:r>
            <a:r>
              <a:rPr lang="zh-CN" altLang="en-US" sz="1600" kern="0" dirty="0">
                <a:solidFill>
                  <a:srgbClr val="FF0000"/>
                </a:solidFill>
                <a:latin typeface="微软雅黑" panose="020B0503020204020204" pitchFamily="34" charset="-122"/>
                <a:ea typeface="微软雅黑" panose="020B0503020204020204" pitchFamily="34" charset="-122"/>
                <a:sym typeface="+mn-ea"/>
              </a:rPr>
              <a:t>表示</a:t>
            </a:r>
            <a:r>
              <a:rPr lang="en-US" altLang="zh-CN" sz="1600" kern="0" dirty="0">
                <a:solidFill>
                  <a:srgbClr val="FF0000"/>
                </a:solidFill>
                <a:latin typeface="微软雅黑" panose="020B0503020204020204" pitchFamily="34" charset="-122"/>
                <a:ea typeface="微软雅黑" panose="020B0503020204020204" pitchFamily="34" charset="-122"/>
                <a:sym typeface="+mn-ea"/>
              </a:rPr>
              <a:t>x</a:t>
            </a:r>
            <a:r>
              <a:rPr lang="zh-CN" altLang="en-US" sz="1600" kern="0" dirty="0">
                <a:solidFill>
                  <a:srgbClr val="FF0000"/>
                </a:solidFill>
                <a:latin typeface="微软雅黑" panose="020B0503020204020204" pitchFamily="34" charset="-122"/>
                <a:ea typeface="微软雅黑" panose="020B0503020204020204" pitchFamily="34" charset="-122"/>
                <a:sym typeface="+mn-ea"/>
              </a:rPr>
              <a:t>荷载分配比例</a:t>
            </a:r>
            <a:r>
              <a:rPr lang="en-US" altLang="zh-CN" sz="1600" kern="0" dirty="0">
                <a:solidFill>
                  <a:srgbClr val="FF0000"/>
                </a:solidFill>
                <a:latin typeface="微软雅黑" panose="020B0503020204020204" pitchFamily="34" charset="-122"/>
                <a:ea typeface="微软雅黑" panose="020B0503020204020204" pitchFamily="34" charset="-122"/>
                <a:sym typeface="+mn-ea"/>
              </a:rPr>
              <a:t>ab/10,y</a:t>
            </a:r>
            <a:r>
              <a:rPr lang="zh-CN" altLang="en-US" sz="1600" kern="0" dirty="0">
                <a:solidFill>
                  <a:srgbClr val="FF0000"/>
                </a:solidFill>
                <a:latin typeface="微软雅黑" panose="020B0503020204020204" pitchFamily="34" charset="-122"/>
                <a:ea typeface="微软雅黑" panose="020B0503020204020204" pitchFamily="34" charset="-122"/>
                <a:sym typeface="+mn-ea"/>
              </a:rPr>
              <a:t>荷载分配比例</a:t>
            </a:r>
            <a:r>
              <a:rPr lang="en-US" altLang="zh-CN" sz="1600" kern="0" dirty="0">
                <a:solidFill>
                  <a:srgbClr val="FF0000"/>
                </a:solidFill>
                <a:latin typeface="微软雅黑" panose="020B0503020204020204" pitchFamily="34" charset="-122"/>
                <a:ea typeface="微软雅黑" panose="020B0503020204020204" pitchFamily="34" charset="-122"/>
                <a:sym typeface="+mn-ea"/>
              </a:rPr>
              <a:t>cd/10,z</a:t>
            </a:r>
            <a:r>
              <a:rPr lang="zh-CN" altLang="en-US" sz="1600" kern="0" dirty="0">
                <a:solidFill>
                  <a:srgbClr val="FF0000"/>
                </a:solidFill>
                <a:latin typeface="微软雅黑" panose="020B0503020204020204" pitchFamily="34" charset="-122"/>
                <a:ea typeface="微软雅黑" panose="020B0503020204020204" pitchFamily="34" charset="-122"/>
                <a:sym typeface="+mn-ea"/>
              </a:rPr>
              <a:t>荷载分配比例</a:t>
            </a:r>
            <a:r>
              <a:rPr lang="en-US" altLang="zh-CN" sz="1600" kern="0" dirty="0">
                <a:solidFill>
                  <a:srgbClr val="FF0000"/>
                </a:solidFill>
                <a:latin typeface="微软雅黑" panose="020B0503020204020204" pitchFamily="34" charset="-122"/>
                <a:ea typeface="微软雅黑" panose="020B0503020204020204" pitchFamily="34" charset="-122"/>
                <a:sym typeface="+mn-ea"/>
              </a:rPr>
              <a:t>ef/10</a:t>
            </a:r>
            <a:endParaRPr lang="zh-CN" altLang="en-US" sz="1600" kern="0" dirty="0">
              <a:solidFill>
                <a:srgbClr val="FF0000"/>
              </a:solidFill>
              <a:latin typeface="微软雅黑" panose="020B0503020204020204" pitchFamily="34" charset="-122"/>
              <a:ea typeface="微软雅黑" panose="020B0503020204020204" pitchFamily="34" charset="-122"/>
              <a:sym typeface="+mn-ea"/>
            </a:endParaRPr>
          </a:p>
        </p:txBody>
      </p:sp>
      <p:pic>
        <p:nvPicPr>
          <p:cNvPr id="9" name="图片 8"/>
          <p:cNvPicPr>
            <a:picLocks noChangeAspect="1"/>
          </p:cNvPicPr>
          <p:nvPr/>
        </p:nvPicPr>
        <p:blipFill>
          <a:blip r:embed="rId1"/>
          <a:stretch>
            <a:fillRect/>
          </a:stretch>
        </p:blipFill>
        <p:spPr>
          <a:xfrm>
            <a:off x="8373745" y="45720"/>
            <a:ext cx="3714750" cy="1304925"/>
          </a:xfrm>
          <a:prstGeom prst="rect">
            <a:avLst/>
          </a:prstGeom>
        </p:spPr>
      </p:pic>
      <p:sp>
        <p:nvSpPr>
          <p:cNvPr id="4" name="TextBox 10"/>
          <p:cNvSpPr txBox="1"/>
          <p:nvPr/>
        </p:nvSpPr>
        <p:spPr>
          <a:xfrm>
            <a:off x="802005" y="5408295"/>
            <a:ext cx="627570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补充</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说明</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0" name="文本框 9"/>
          <p:cNvSpPr txBox="1"/>
          <p:nvPr/>
        </p:nvSpPr>
        <p:spPr>
          <a:xfrm>
            <a:off x="1213485" y="5868670"/>
            <a:ext cx="10043795" cy="829945"/>
          </a:xfrm>
          <a:prstGeom prst="rect">
            <a:avLst/>
          </a:prstGeom>
          <a:noFill/>
        </p:spPr>
        <p:txBody>
          <a:bodyPr wrap="square" rtlCol="0" anchor="t">
            <a:spAutoFit/>
          </a:bodyPr>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各方向的分配比例因子相加可不等于</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105</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100 </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110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表示将</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105</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的荷载分配至</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节点，即</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和</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的节点荷载加起来</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倍的</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105</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左箭头 4">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典型问题003-</a:t>
            </a:r>
            <a:r>
              <a:rPr kern="0">
                <a:solidFill>
                  <a:schemeClr val="tx1"/>
                </a:solidFill>
                <a:effectLst>
                  <a:outerShdw blurRad="38100" dist="19050" dir="2700000" algn="tl" rotWithShape="0">
                    <a:schemeClr val="dk1">
                      <a:alpha val="40000"/>
                    </a:schemeClr>
                  </a:outerShdw>
                </a:effectLst>
                <a:sym typeface="+mn-ea"/>
              </a:rPr>
              <a:t>杆塔类型</a:t>
            </a:r>
            <a:r>
              <a:rPr kern="0">
                <a:solidFill>
                  <a:schemeClr val="tx1"/>
                </a:solidFill>
                <a:effectLst>
                  <a:outerShdw blurRad="38100" dist="19050" dir="2700000" algn="tl" rotWithShape="0">
                    <a:schemeClr val="dk1">
                      <a:alpha val="40000"/>
                    </a:schemeClr>
                  </a:outerShdw>
                </a:effectLst>
                <a:sym typeface="+mn-ea"/>
              </a:rPr>
              <a:t>影响哪些内容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847725" y="1326515"/>
            <a:ext cx="1109027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杆塔类型</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悬垂直线塔</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1262380" y="2038350"/>
            <a:ext cx="1092962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代表档距必须相同：线条的前侧张力</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后侧张力</a:t>
            </a:r>
            <a:endParaRPr 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通过绝缘子串传力，大风</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覆冰</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低温</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长期工况线条张力</a:t>
            </a: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传递到塔身前</a:t>
            </a:r>
            <a:r>
              <a:rPr lang="zh-CN" sz="2400" kern="0" dirty="0">
                <a:solidFill>
                  <a:srgbClr val="FF0000"/>
                </a:solidFill>
                <a:latin typeface="微软雅黑" panose="020B0503020204020204" pitchFamily="34" charset="-122"/>
                <a:ea typeface="微软雅黑" panose="020B0503020204020204" pitchFamily="34" charset="-122"/>
              </a:rPr>
              <a:t>匀自相平衡</a:t>
            </a: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，合力均为</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0</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2098675" y="4374515"/>
            <a:ext cx="2626360" cy="6807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7" name="直接箭头连接符 6"/>
          <p:cNvCxnSpPr/>
          <p:nvPr/>
        </p:nvCxnSpPr>
        <p:spPr>
          <a:xfrm flipV="1">
            <a:off x="1748790" y="4116070"/>
            <a:ext cx="1739265" cy="6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1762760" y="4116070"/>
            <a:ext cx="0" cy="15335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915795" y="3799840"/>
            <a:ext cx="1331595" cy="368300"/>
          </a:xfrm>
          <a:prstGeom prst="rect">
            <a:avLst/>
          </a:prstGeom>
          <a:noFill/>
        </p:spPr>
        <p:txBody>
          <a:bodyPr wrap="none" rtlCol="0">
            <a:spAutoFit/>
          </a:bodyPr>
          <a:p>
            <a:r>
              <a:rPr lang="zh-CN" altLang="en-US"/>
              <a:t>横担方向</a:t>
            </a:r>
            <a:r>
              <a:rPr lang="en-US" altLang="zh-CN"/>
              <a:t>(</a:t>
            </a:r>
            <a:r>
              <a:rPr lang="en-US" altLang="zh-CN"/>
              <a:t>x)</a:t>
            </a:r>
            <a:endParaRPr lang="en-US" altLang="zh-CN"/>
          </a:p>
        </p:txBody>
      </p:sp>
      <p:sp>
        <p:nvSpPr>
          <p:cNvPr id="11" name="文本框 10"/>
          <p:cNvSpPr txBox="1"/>
          <p:nvPr/>
        </p:nvSpPr>
        <p:spPr>
          <a:xfrm>
            <a:off x="1262380" y="4259580"/>
            <a:ext cx="459740" cy="1246505"/>
          </a:xfrm>
          <a:prstGeom prst="rect">
            <a:avLst/>
          </a:prstGeom>
          <a:noFill/>
        </p:spPr>
        <p:txBody>
          <a:bodyPr vert="eaVert" wrap="none" rtlCol="0">
            <a:spAutoFit/>
          </a:bodyPr>
          <a:p>
            <a:r>
              <a:rPr lang="zh-CN" altLang="en-US"/>
              <a:t>线条方向</a:t>
            </a:r>
            <a:r>
              <a:rPr lang="en-US" altLang="zh-CN"/>
              <a:t>(y)</a:t>
            </a:r>
            <a:endParaRPr lang="en-US" altLang="zh-CN"/>
          </a:p>
        </p:txBody>
      </p:sp>
      <p:cxnSp>
        <p:nvCxnSpPr>
          <p:cNvPr id="12" name="直接箭头连接符 11"/>
          <p:cNvCxnSpPr>
            <a:stCxn id="6" idx="3"/>
          </p:cNvCxnSpPr>
          <p:nvPr/>
        </p:nvCxnSpPr>
        <p:spPr>
          <a:xfrm flipH="1" flipV="1">
            <a:off x="4714875" y="3799205"/>
            <a:ext cx="10160" cy="92519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13" name="直接箭头连接符 12"/>
          <p:cNvCxnSpPr/>
          <p:nvPr/>
        </p:nvCxnSpPr>
        <p:spPr>
          <a:xfrm>
            <a:off x="4725035" y="4813300"/>
            <a:ext cx="6350" cy="83629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15" name="文本框 14"/>
          <p:cNvSpPr txBox="1"/>
          <p:nvPr/>
        </p:nvSpPr>
        <p:spPr>
          <a:xfrm>
            <a:off x="4832350" y="3932555"/>
            <a:ext cx="529590" cy="368300"/>
          </a:xfrm>
          <a:prstGeom prst="rect">
            <a:avLst/>
          </a:prstGeom>
          <a:noFill/>
        </p:spPr>
        <p:txBody>
          <a:bodyPr wrap="none" rtlCol="0">
            <a:spAutoFit/>
          </a:bodyPr>
          <a:p>
            <a:r>
              <a:rPr lang="en-US"/>
              <a:t>T</a:t>
            </a:r>
            <a:r>
              <a:rPr lang="zh-CN" altLang="en-US"/>
              <a:t>后</a:t>
            </a:r>
            <a:endParaRPr lang="zh-CN" altLang="en-US"/>
          </a:p>
        </p:txBody>
      </p:sp>
      <p:sp>
        <p:nvSpPr>
          <p:cNvPr id="16" name="文本框 15"/>
          <p:cNvSpPr txBox="1"/>
          <p:nvPr/>
        </p:nvSpPr>
        <p:spPr>
          <a:xfrm>
            <a:off x="4870450" y="5137785"/>
            <a:ext cx="529590" cy="368300"/>
          </a:xfrm>
          <a:prstGeom prst="rect">
            <a:avLst/>
          </a:prstGeom>
          <a:noFill/>
        </p:spPr>
        <p:txBody>
          <a:bodyPr wrap="none" rtlCol="0">
            <a:spAutoFit/>
          </a:bodyPr>
          <a:p>
            <a:r>
              <a:rPr lang="en-US"/>
              <a:t>T</a:t>
            </a:r>
            <a:r>
              <a:rPr lang="zh-CN" altLang="en-US"/>
              <a:t>前</a:t>
            </a:r>
            <a:endParaRPr lang="zh-CN" altLang="en-US"/>
          </a:p>
        </p:txBody>
      </p:sp>
      <p:graphicFrame>
        <p:nvGraphicFramePr>
          <p:cNvPr id="17" name="对象 16">
            <a:hlinkClick r:id="" action="ppaction://ole?verb="/>
          </p:cNvPr>
          <p:cNvGraphicFramePr>
            <a:graphicFrameLocks noChangeAspect="1"/>
          </p:cNvGraphicFramePr>
          <p:nvPr/>
        </p:nvGraphicFramePr>
        <p:xfrm>
          <a:off x="6794500" y="4124325"/>
          <a:ext cx="1383030" cy="1162685"/>
        </p:xfrm>
        <a:graphic>
          <a:graphicData uri="http://schemas.openxmlformats.org/presentationml/2006/ole">
            <mc:AlternateContent xmlns:mc="http://schemas.openxmlformats.org/markup-compatibility/2006">
              <mc:Choice xmlns:v="urn:schemas-microsoft-com:vml" Requires="v">
                <p:oleObj spid="_x0000_s1025" name="" r:id="rId1" imgW="482600" imgH="405765" progId="Equation.KSEE3">
                  <p:embed/>
                </p:oleObj>
              </mc:Choice>
              <mc:Fallback>
                <p:oleObj name="" r:id="rId1" imgW="482600" imgH="405765" progId="Equation.KSEE3">
                  <p:embed/>
                  <p:pic>
                    <p:nvPicPr>
                      <p:cNvPr id="0" name="图片 1024"/>
                      <p:cNvPicPr/>
                      <p:nvPr/>
                    </p:nvPicPr>
                    <p:blipFill>
                      <a:blip r:embed="rId2"/>
                      <a:stretch>
                        <a:fillRect/>
                      </a:stretch>
                    </p:blipFill>
                    <p:spPr>
                      <a:xfrm>
                        <a:off x="6794500" y="4124325"/>
                        <a:ext cx="1383030" cy="1162685"/>
                      </a:xfrm>
                      <a:prstGeom prst="rect">
                        <a:avLst/>
                      </a:prstGeom>
                    </p:spPr>
                  </p:pic>
                </p:oleObj>
              </mc:Fallback>
            </mc:AlternateContent>
          </a:graphicData>
        </a:graphic>
      </p:graphicFrame>
      <p:sp>
        <p:nvSpPr>
          <p:cNvPr id="19" name="右箭头 18"/>
          <p:cNvSpPr/>
          <p:nvPr/>
        </p:nvSpPr>
        <p:spPr>
          <a:xfrm>
            <a:off x="5606415" y="4471670"/>
            <a:ext cx="979170" cy="485775"/>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p>
            <a:pPr algn="ctr"/>
            <a:endParaRPr lang="zh-CN" altLang="en-US"/>
          </a:p>
        </p:txBody>
      </p:sp>
      <p:sp>
        <p:nvSpPr>
          <p:cNvPr id="20" name="TextBox 10"/>
          <p:cNvSpPr txBox="1"/>
          <p:nvPr/>
        </p:nvSpPr>
        <p:spPr>
          <a:xfrm>
            <a:off x="1262380" y="5539105"/>
            <a:ext cx="815530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安装工况保留张力</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用于计算悬垂临</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锚</a:t>
            </a:r>
            <a:endParaRPr 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断线工况及不均匀工况保留不平衡张力</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左箭头 2">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典型问题041-</a:t>
            </a:r>
            <a:r>
              <a:rPr lang="en-US" altLang="zh-CN" kern="0">
                <a:solidFill>
                  <a:schemeClr val="tx1"/>
                </a:solidFill>
                <a:effectLst>
                  <a:outerShdw blurRad="38100" dist="19050" dir="2700000" algn="tl" rotWithShape="0">
                    <a:schemeClr val="dk1">
                      <a:alpha val="40000"/>
                    </a:schemeClr>
                  </a:outerShdw>
                </a:effectLst>
                <a:sym typeface="+mn-ea"/>
              </a:rPr>
              <a:t>荷载分配如</a:t>
            </a:r>
            <a:r>
              <a:rPr kern="0">
                <a:solidFill>
                  <a:schemeClr val="tx1"/>
                </a:solidFill>
                <a:effectLst>
                  <a:outerShdw blurRad="38100" dist="19050" dir="2700000" algn="tl" rotWithShape="0">
                    <a:schemeClr val="dk1">
                      <a:alpha val="40000"/>
                    </a:schemeClr>
                  </a:outerShdw>
                </a:effectLst>
                <a:sym typeface="+mn-ea"/>
              </a:rPr>
              <a:t>何</a:t>
            </a:r>
            <a:r>
              <a:rPr lang="en-US" altLang="zh-CN" kern="0">
                <a:solidFill>
                  <a:schemeClr val="tx1"/>
                </a:solidFill>
                <a:effectLst>
                  <a:outerShdw blurRad="38100" dist="19050" dir="2700000" algn="tl" rotWithShape="0">
                    <a:schemeClr val="dk1">
                      <a:alpha val="40000"/>
                    </a:schemeClr>
                  </a:outerShdw>
                </a:effectLst>
                <a:sym typeface="+mn-ea"/>
              </a:rPr>
              <a:t>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801370" y="1799590"/>
            <a:ext cx="5852160"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步骤一：导地线前后侧编号</a:t>
            </a:r>
            <a:r>
              <a:rPr lang="zh-CN" altLang="en-US" sz="1600" kern="0" dirty="0">
                <a:solidFill>
                  <a:srgbClr val="FF0000"/>
                </a:solidFill>
                <a:latin typeface="微软雅黑" panose="020B0503020204020204" pitchFamily="34" charset="-122"/>
                <a:ea typeface="微软雅黑" panose="020B0503020204020204" pitchFamily="34" charset="-122"/>
                <a:sym typeface="+mn-ea"/>
              </a:rPr>
              <a:t>须</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一致（见</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右图）</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步骤二：之后在进行二次分配或者</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V</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串</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分配</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补充</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说明：</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398145" y="1046480"/>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特殊情况：悬垂转角塔的分配</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6830695" y="0"/>
            <a:ext cx="5361305" cy="3467735"/>
          </a:xfrm>
          <a:prstGeom prst="rect">
            <a:avLst/>
          </a:prstGeom>
        </p:spPr>
      </p:pic>
      <p:sp>
        <p:nvSpPr>
          <p:cNvPr id="6" name="文本框 5"/>
          <p:cNvSpPr txBox="1"/>
          <p:nvPr/>
        </p:nvSpPr>
        <p:spPr>
          <a:xfrm>
            <a:off x="1219200" y="2966720"/>
            <a:ext cx="10598785" cy="1198880"/>
          </a:xfrm>
          <a:prstGeom prst="rect">
            <a:avLst/>
          </a:prstGeom>
          <a:noFill/>
        </p:spPr>
        <p:txBody>
          <a:bodyPr wrap="square" rtlCol="0" anchor="t">
            <a:spAutoFit/>
          </a:bodyPr>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悬垂转角塔前后线条有大小相同，方向相反的</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张力</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先合并再分配</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和</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直接分配差异</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极大</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举例：假定某工况下，前侧地线线条节点力为（</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70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），后侧地线</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节点线条力（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70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则：</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2"/>
          <a:stretch>
            <a:fillRect/>
          </a:stretch>
        </p:blipFill>
        <p:spPr>
          <a:xfrm>
            <a:off x="398145" y="4299585"/>
            <a:ext cx="5400000" cy="2184178"/>
          </a:xfrm>
          <a:prstGeom prst="rect">
            <a:avLst/>
          </a:prstGeom>
        </p:spPr>
      </p:pic>
      <p:pic>
        <p:nvPicPr>
          <p:cNvPr id="11" name="图片 10"/>
          <p:cNvPicPr>
            <a:picLocks noChangeAspect="1"/>
          </p:cNvPicPr>
          <p:nvPr/>
        </p:nvPicPr>
        <p:blipFill>
          <a:blip r:embed="rId3"/>
          <a:stretch>
            <a:fillRect/>
          </a:stretch>
        </p:blipFill>
        <p:spPr>
          <a:xfrm>
            <a:off x="6104255" y="4299585"/>
            <a:ext cx="5400000" cy="2228049"/>
          </a:xfrm>
          <a:prstGeom prst="rect">
            <a:avLst/>
          </a:prstGeom>
        </p:spPr>
      </p:pic>
      <p:sp>
        <p:nvSpPr>
          <p:cNvPr id="4" name="左箭头 3">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99377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典型问题042-两大两微如何设定？</a:t>
            </a:r>
            <a:endParaRPr lang="en-US" altLang="zh-CN" kern="0">
              <a:solidFill>
                <a:schemeClr val="tx1"/>
              </a:solidFill>
              <a:effectLst>
                <a:outerShdw blurRad="38100" dist="19050" dir="2700000" algn="tl" rotWithShape="0">
                  <a:schemeClr val="dk1">
                    <a:alpha val="40000"/>
                  </a:schemeClr>
                </a:outerShdw>
              </a:effectLst>
              <a:sym typeface="+mn-ea"/>
            </a:endParaRPr>
          </a:p>
          <a:p>
            <a:pPr defTabSz="1218565"/>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3" name="TextBox 10"/>
          <p:cNvSpPr txBox="1"/>
          <p:nvPr/>
        </p:nvSpPr>
        <p:spPr>
          <a:xfrm>
            <a:off x="398145" y="1715135"/>
            <a:ext cx="3843020"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步骤一：设定两大两微</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0" y="2611755"/>
            <a:ext cx="5946775" cy="4246245"/>
          </a:xfrm>
          <a:prstGeom prst="rect">
            <a:avLst/>
          </a:prstGeom>
        </p:spPr>
      </p:pic>
      <p:pic>
        <p:nvPicPr>
          <p:cNvPr id="8" name="图片 7"/>
          <p:cNvPicPr>
            <a:picLocks noChangeAspect="1"/>
          </p:cNvPicPr>
          <p:nvPr/>
        </p:nvPicPr>
        <p:blipFill>
          <a:blip r:embed="rId2"/>
          <a:stretch>
            <a:fillRect/>
          </a:stretch>
        </p:blipFill>
        <p:spPr>
          <a:xfrm>
            <a:off x="6301740" y="2611755"/>
            <a:ext cx="5891130" cy="4248000"/>
          </a:xfrm>
          <a:prstGeom prst="rect">
            <a:avLst/>
          </a:prstGeom>
        </p:spPr>
      </p:pic>
      <p:sp>
        <p:nvSpPr>
          <p:cNvPr id="9" name="TextBox 10"/>
          <p:cNvSpPr txBox="1"/>
          <p:nvPr/>
        </p:nvSpPr>
        <p:spPr>
          <a:xfrm>
            <a:off x="5415915" y="1715135"/>
            <a:ext cx="674814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步骤二：设定覆冰增厚、未断线张力设置、未脱冰侧张力设置</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TextBox 10"/>
          <p:cNvSpPr txBox="1"/>
          <p:nvPr/>
        </p:nvSpPr>
        <p:spPr>
          <a:xfrm>
            <a:off x="398145" y="106997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说明：设定以下两步后，其他同常规</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左箭头 4">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99377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典型问题042-两大两微如何设定？</a:t>
            </a:r>
            <a:endParaRPr lang="en-US" altLang="zh-CN" kern="0">
              <a:solidFill>
                <a:schemeClr val="tx1"/>
              </a:solidFill>
              <a:effectLst>
                <a:outerShdw blurRad="38100" dist="19050" dir="2700000" algn="tl" rotWithShape="0">
                  <a:schemeClr val="dk1">
                    <a:alpha val="40000"/>
                  </a:schemeClr>
                </a:outerShdw>
              </a:effectLst>
              <a:sym typeface="+mn-ea"/>
            </a:endParaRPr>
          </a:p>
          <a:p>
            <a:pPr defTabSz="1218565"/>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3" name="TextBox 10"/>
          <p:cNvSpPr txBox="1"/>
          <p:nvPr/>
        </p:nvSpPr>
        <p:spPr>
          <a:xfrm>
            <a:off x="398145" y="1715135"/>
            <a:ext cx="4904105"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步骤一：参数设置</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通用设置</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两大两微计算</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方式</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TextBox 10"/>
          <p:cNvSpPr txBox="1"/>
          <p:nvPr/>
        </p:nvSpPr>
        <p:spPr>
          <a:xfrm>
            <a:off x="398145" y="106997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说明：设定以下</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三步后，其他同常规</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1"/>
          <a:stretch>
            <a:fillRect/>
          </a:stretch>
        </p:blipFill>
        <p:spPr>
          <a:xfrm>
            <a:off x="130175" y="2175510"/>
            <a:ext cx="2237105" cy="2086610"/>
          </a:xfrm>
          <a:prstGeom prst="rect">
            <a:avLst/>
          </a:prstGeom>
        </p:spPr>
      </p:pic>
      <p:pic>
        <p:nvPicPr>
          <p:cNvPr id="5" name="图片 4"/>
          <p:cNvPicPr>
            <a:picLocks noChangeAspect="1"/>
          </p:cNvPicPr>
          <p:nvPr/>
        </p:nvPicPr>
        <p:blipFill>
          <a:blip r:embed="rId2"/>
          <a:stretch>
            <a:fillRect/>
          </a:stretch>
        </p:blipFill>
        <p:spPr>
          <a:xfrm>
            <a:off x="2403475" y="2223135"/>
            <a:ext cx="2564130" cy="1694815"/>
          </a:xfrm>
          <a:prstGeom prst="rect">
            <a:avLst/>
          </a:prstGeom>
        </p:spPr>
      </p:pic>
      <p:sp>
        <p:nvSpPr>
          <p:cNvPr id="7" name="TextBox 10"/>
          <p:cNvSpPr txBox="1"/>
          <p:nvPr/>
        </p:nvSpPr>
        <p:spPr>
          <a:xfrm>
            <a:off x="398145" y="4328160"/>
            <a:ext cx="3843020"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二：设定两大两微</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3"/>
          <a:srcRect r="448" b="42748"/>
          <a:stretch>
            <a:fillRect/>
          </a:stretch>
        </p:blipFill>
        <p:spPr>
          <a:xfrm>
            <a:off x="177800" y="4854575"/>
            <a:ext cx="3949700" cy="1621790"/>
          </a:xfrm>
          <a:prstGeom prst="rect">
            <a:avLst/>
          </a:prstGeom>
        </p:spPr>
      </p:pic>
      <p:pic>
        <p:nvPicPr>
          <p:cNvPr id="11" name="图片 10"/>
          <p:cNvPicPr>
            <a:picLocks noChangeAspect="1"/>
          </p:cNvPicPr>
          <p:nvPr/>
        </p:nvPicPr>
        <p:blipFill>
          <a:blip r:embed="rId4"/>
          <a:stretch>
            <a:fillRect/>
          </a:stretch>
        </p:blipFill>
        <p:spPr>
          <a:xfrm>
            <a:off x="6116955" y="2287905"/>
            <a:ext cx="5891130" cy="4248000"/>
          </a:xfrm>
          <a:prstGeom prst="rect">
            <a:avLst/>
          </a:prstGeom>
        </p:spPr>
      </p:pic>
      <p:sp>
        <p:nvSpPr>
          <p:cNvPr id="12" name="TextBox 10"/>
          <p:cNvSpPr txBox="1"/>
          <p:nvPr/>
        </p:nvSpPr>
        <p:spPr>
          <a:xfrm>
            <a:off x="5873115" y="1715135"/>
            <a:ext cx="674814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三：设定覆冰增厚、未断线张力设置、未脱冰侧张力设置</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 name="左箭头 3">
            <a:hlinkClick r:id="rId5"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99377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典型问题043-分段安装如何设定？</a:t>
            </a:r>
            <a:endParaRPr lang="en-US" altLang="zh-CN" kern="0">
              <a:solidFill>
                <a:schemeClr val="tx1"/>
              </a:solidFill>
              <a:effectLst>
                <a:outerShdw blurRad="38100" dist="19050" dir="2700000" algn="tl" rotWithShape="0">
                  <a:schemeClr val="dk1">
                    <a:alpha val="40000"/>
                  </a:schemeClr>
                </a:outerShdw>
              </a:effectLst>
              <a:sym typeface="+mn-ea"/>
            </a:endParaRPr>
          </a:p>
          <a:p>
            <a:pPr defTabSz="1218565"/>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3" name="TextBox 10"/>
          <p:cNvSpPr txBox="1"/>
          <p:nvPr/>
        </p:nvSpPr>
        <p:spPr>
          <a:xfrm>
            <a:off x="398145" y="1715135"/>
            <a:ext cx="9427210"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非分段安装：先安装一侧，再安装另外</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一侧</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TextBox 10"/>
          <p:cNvSpPr txBox="1"/>
          <p:nvPr/>
        </p:nvSpPr>
        <p:spPr>
          <a:xfrm>
            <a:off x="398145" y="106997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安装</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工序</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796925" y="2175510"/>
            <a:ext cx="10598785" cy="1198880"/>
          </a:xfrm>
          <a:prstGeom prst="rect">
            <a:avLst/>
          </a:prstGeom>
          <a:noFill/>
        </p:spPr>
        <p:txBody>
          <a:bodyPr wrap="square" rtlCol="0" anchor="t">
            <a:spAutoFit/>
          </a:bodyPr>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优点：</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简单</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缺点：安装引起的不平衡张力偏大（以</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220kV</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为例，导地线一侧都</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已挂</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，近似终端</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负载）</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适用场景：悬垂塔</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或</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回路数较少的</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耐张塔（建议</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&lt;=3</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8" name="TextBox 10"/>
          <p:cNvSpPr txBox="1"/>
          <p:nvPr/>
        </p:nvSpPr>
        <p:spPr>
          <a:xfrm>
            <a:off x="393700" y="3385185"/>
            <a:ext cx="9427210"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分段安装：先安装完成一部分回路（前后侧都完成安装），再安装另外一部分</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回路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792480" y="3845560"/>
            <a:ext cx="10598785" cy="1198880"/>
          </a:xfrm>
          <a:prstGeom prst="rect">
            <a:avLst/>
          </a:prstGeom>
          <a:noFill/>
        </p:spPr>
        <p:txBody>
          <a:bodyPr wrap="square" rtlCol="0" anchor="t">
            <a:spAutoFit/>
          </a:bodyPr>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优点：</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安装引起的不平衡张力相较不大</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缺点：需要额外</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设置</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适用场景：回路数较多的</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耐张塔（建议</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&gt;=4</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左箭头 4">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99377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典型问题043-分段安装如何设定？</a:t>
            </a:r>
            <a:endParaRPr lang="en-US" altLang="zh-CN" kern="0">
              <a:solidFill>
                <a:schemeClr val="tx1"/>
              </a:solidFill>
              <a:effectLst>
                <a:outerShdw blurRad="38100" dist="19050" dir="2700000" algn="tl" rotWithShape="0">
                  <a:schemeClr val="dk1">
                    <a:alpha val="40000"/>
                  </a:schemeClr>
                </a:outerShdw>
              </a:effectLst>
              <a:sym typeface="+mn-ea"/>
            </a:endParaRPr>
          </a:p>
          <a:p>
            <a:pPr defTabSz="1218565"/>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3" name="TextBox 10"/>
          <p:cNvSpPr txBox="1"/>
          <p:nvPr/>
        </p:nvSpPr>
        <p:spPr>
          <a:xfrm>
            <a:off x="398145" y="1715135"/>
            <a:ext cx="9427210"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非分段安装</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TextBox 10"/>
          <p:cNvSpPr txBox="1"/>
          <p:nvPr/>
        </p:nvSpPr>
        <p:spPr>
          <a:xfrm>
            <a:off x="398145" y="106997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操作</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2185670" y="2263140"/>
            <a:ext cx="5770880" cy="4594860"/>
          </a:xfrm>
          <a:prstGeom prst="rect">
            <a:avLst/>
          </a:prstGeom>
        </p:spPr>
      </p:pic>
      <p:sp>
        <p:nvSpPr>
          <p:cNvPr id="4" name="左箭头 3">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99377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典型问题043-分段安装如何设定？</a:t>
            </a:r>
            <a:endParaRPr lang="en-US" altLang="zh-CN" kern="0">
              <a:solidFill>
                <a:schemeClr val="tx1"/>
              </a:solidFill>
              <a:effectLst>
                <a:outerShdw blurRad="38100" dist="19050" dir="2700000" algn="tl" rotWithShape="0">
                  <a:schemeClr val="dk1">
                    <a:alpha val="40000"/>
                  </a:schemeClr>
                </a:outerShdw>
              </a:effectLst>
              <a:sym typeface="+mn-ea"/>
            </a:endParaRPr>
          </a:p>
          <a:p>
            <a:pPr defTabSz="1218565"/>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8" name="TextBox 10"/>
          <p:cNvSpPr txBox="1"/>
          <p:nvPr/>
        </p:nvSpPr>
        <p:spPr>
          <a:xfrm>
            <a:off x="398145" y="1213485"/>
            <a:ext cx="9427210"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分段安装：</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SmartLoad-7.5.0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版本后</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支持</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nvGrpSpPr>
          <p:cNvPr id="7" name="组合 6"/>
          <p:cNvGrpSpPr/>
          <p:nvPr/>
        </p:nvGrpSpPr>
        <p:grpSpPr>
          <a:xfrm>
            <a:off x="387985" y="1917065"/>
            <a:ext cx="11001375" cy="3966210"/>
            <a:chOff x="0" y="3124"/>
            <a:chExt cx="19676" cy="6762"/>
          </a:xfrm>
        </p:grpSpPr>
        <p:pic>
          <p:nvPicPr>
            <p:cNvPr id="5" name="图片 4"/>
            <p:cNvPicPr>
              <a:picLocks noChangeAspect="1"/>
            </p:cNvPicPr>
            <p:nvPr/>
          </p:nvPicPr>
          <p:blipFill>
            <a:blip r:embed="rId1"/>
            <a:srcRect r="925" b="236"/>
            <a:stretch>
              <a:fillRect/>
            </a:stretch>
          </p:blipFill>
          <p:spPr>
            <a:xfrm>
              <a:off x="0" y="3124"/>
              <a:ext cx="8570" cy="6763"/>
            </a:xfrm>
            <a:prstGeom prst="rect">
              <a:avLst/>
            </a:prstGeom>
          </p:spPr>
        </p:pic>
        <p:pic>
          <p:nvPicPr>
            <p:cNvPr id="6" name="图片 5"/>
            <p:cNvPicPr>
              <a:picLocks noChangeAspect="1"/>
            </p:cNvPicPr>
            <p:nvPr/>
          </p:nvPicPr>
          <p:blipFill>
            <a:blip r:embed="rId2"/>
            <a:stretch>
              <a:fillRect/>
            </a:stretch>
          </p:blipFill>
          <p:spPr>
            <a:xfrm>
              <a:off x="8650" y="3124"/>
              <a:ext cx="11026" cy="6763"/>
            </a:xfrm>
            <a:prstGeom prst="rect">
              <a:avLst/>
            </a:prstGeom>
          </p:spPr>
        </p:pic>
      </p:grp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99377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典型问题043-分段安装如何设定？</a:t>
            </a:r>
            <a:endParaRPr lang="en-US" altLang="zh-CN" kern="0">
              <a:solidFill>
                <a:schemeClr val="tx1"/>
              </a:solidFill>
              <a:effectLst>
                <a:outerShdw blurRad="38100" dist="19050" dir="2700000" algn="tl" rotWithShape="0">
                  <a:schemeClr val="dk1">
                    <a:alpha val="40000"/>
                  </a:schemeClr>
                </a:outerShdw>
              </a:effectLst>
              <a:sym typeface="+mn-ea"/>
            </a:endParaRPr>
          </a:p>
          <a:p>
            <a:pPr defTabSz="1218565"/>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464185" y="122491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分段安装工况组合</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举例</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9" name="图片 8"/>
          <p:cNvPicPr>
            <a:picLocks noChangeAspect="1"/>
          </p:cNvPicPr>
          <p:nvPr/>
        </p:nvPicPr>
        <p:blipFill>
          <a:blip r:embed="rId1"/>
          <a:stretch>
            <a:fillRect/>
          </a:stretch>
        </p:blipFill>
        <p:spPr>
          <a:xfrm>
            <a:off x="4481195" y="2235835"/>
            <a:ext cx="7710805" cy="4622165"/>
          </a:xfrm>
          <a:prstGeom prst="rect">
            <a:avLst/>
          </a:prstGeom>
        </p:spPr>
      </p:pic>
      <p:sp>
        <p:nvSpPr>
          <p:cNvPr id="11" name="TextBox 10"/>
          <p:cNvSpPr txBox="1"/>
          <p:nvPr/>
        </p:nvSpPr>
        <p:spPr>
          <a:xfrm>
            <a:off x="930275" y="1819275"/>
            <a:ext cx="9427210"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：完成地</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安装（前侧</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后</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侧均完成</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施工）</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2"/>
          <a:stretch>
            <a:fillRect/>
          </a:stretch>
        </p:blipFill>
        <p:spPr>
          <a:xfrm>
            <a:off x="5899150" y="0"/>
            <a:ext cx="6292850" cy="1511300"/>
          </a:xfrm>
          <a:prstGeom prst="rect">
            <a:avLst/>
          </a:prstGeom>
        </p:spPr>
      </p:pic>
      <p:sp>
        <p:nvSpPr>
          <p:cNvPr id="4" name="左箭头 3">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99377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典型问题043-分段安装如何设定？</a:t>
            </a:r>
            <a:endParaRPr lang="en-US" altLang="zh-CN" kern="0">
              <a:solidFill>
                <a:schemeClr val="tx1"/>
              </a:solidFill>
              <a:effectLst>
                <a:outerShdw blurRad="38100" dist="19050" dir="2700000" algn="tl" rotWithShape="0">
                  <a:schemeClr val="dk1">
                    <a:alpha val="40000"/>
                  </a:schemeClr>
                </a:outerShdw>
              </a:effectLst>
              <a:sym typeface="+mn-ea"/>
            </a:endParaRPr>
          </a:p>
          <a:p>
            <a:pPr defTabSz="1218565"/>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464185" y="122491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分段安装工况组合</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举例</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1" name="TextBox 10"/>
          <p:cNvSpPr txBox="1"/>
          <p:nvPr/>
        </p:nvSpPr>
        <p:spPr>
          <a:xfrm>
            <a:off x="930275" y="1887855"/>
            <a:ext cx="9427210"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：完成导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4~</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安装（此时地</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处于正常</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态）</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1"/>
          <a:stretch>
            <a:fillRect/>
          </a:stretch>
        </p:blipFill>
        <p:spPr>
          <a:xfrm>
            <a:off x="4227830" y="2350770"/>
            <a:ext cx="7964170" cy="4507230"/>
          </a:xfrm>
          <a:prstGeom prst="rect">
            <a:avLst/>
          </a:prstGeom>
        </p:spPr>
      </p:pic>
      <p:sp>
        <p:nvSpPr>
          <p:cNvPr id="3" name="左箭头 2">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99377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典型问题043-分段安装如何设定？</a:t>
            </a:r>
            <a:endParaRPr lang="en-US" altLang="zh-CN" kern="0">
              <a:solidFill>
                <a:schemeClr val="tx1"/>
              </a:solidFill>
              <a:effectLst>
                <a:outerShdw blurRad="38100" dist="19050" dir="2700000" algn="tl" rotWithShape="0">
                  <a:schemeClr val="dk1">
                    <a:alpha val="40000"/>
                  </a:schemeClr>
                </a:outerShdw>
              </a:effectLst>
              <a:sym typeface="+mn-ea"/>
            </a:endParaRPr>
          </a:p>
          <a:p>
            <a:pPr defTabSz="1218565"/>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464185" y="122491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分段安装工况组合</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举例</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1" name="TextBox 10"/>
          <p:cNvSpPr txBox="1"/>
          <p:nvPr/>
        </p:nvSpPr>
        <p:spPr>
          <a:xfrm>
            <a:off x="930275" y="1887855"/>
            <a:ext cx="9427210"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：起吊跳线（所有导地线都完成了前后侧</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安装）</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2698750" y="3162300"/>
            <a:ext cx="9493250" cy="3695700"/>
          </a:xfrm>
          <a:prstGeom prst="rect">
            <a:avLst/>
          </a:prstGeom>
        </p:spPr>
      </p:pic>
      <p:sp>
        <p:nvSpPr>
          <p:cNvPr id="3" name="左箭头 2">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典型问题043-</a:t>
            </a:r>
            <a:r>
              <a:rPr lang="en-US" altLang="zh-CN" kern="0">
                <a:solidFill>
                  <a:schemeClr val="tx1"/>
                </a:solidFill>
                <a:effectLst>
                  <a:outerShdw blurRad="38100" dist="19050" dir="2700000" algn="tl" rotWithShape="0">
                    <a:schemeClr val="dk1">
                      <a:alpha val="40000"/>
                    </a:schemeClr>
                  </a:outerShdw>
                </a:effectLst>
                <a:sym typeface="+mn-ea"/>
              </a:rPr>
              <a:t>为何导出荷载时无法自动生成典设荷载表格？</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464185" y="122491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以下情形下</a:t>
            </a:r>
            <a:r>
              <a:rPr lang="zh-CN" altLang="en-US" sz="2400" kern="0" dirty="0">
                <a:solidFill>
                  <a:srgbClr val="FF0000"/>
                </a:solidFill>
                <a:latin typeface="微软雅黑" panose="020B0503020204020204" pitchFamily="34" charset="-122"/>
                <a:ea typeface="微软雅黑" panose="020B0503020204020204" pitchFamily="34" charset="-122"/>
                <a:sym typeface="+mn-ea"/>
              </a:rPr>
              <a:t>无法</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自动生成</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18</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版国网典设</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表格</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1" name="TextBox 10"/>
          <p:cNvSpPr txBox="1"/>
          <p:nvPr/>
        </p:nvSpPr>
        <p:spPr>
          <a:xfrm>
            <a:off x="930275" y="1887855"/>
            <a:ext cx="9427210" cy="3784600"/>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执行标准</a:t>
            </a:r>
            <a:r>
              <a:rPr lang="zh-CN" altLang="en-US" sz="1600" kern="0" dirty="0">
                <a:solidFill>
                  <a:srgbClr val="FF0000"/>
                </a:solidFill>
                <a:latin typeface="微软雅黑" panose="020B0503020204020204" pitchFamily="34" charset="-122"/>
                <a:ea typeface="微软雅黑" panose="020B0503020204020204" pitchFamily="34" charset="-122"/>
                <a:sym typeface="+mn-ea"/>
              </a:rPr>
              <a:t>非</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DL/T 5551-2018</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勾选了</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南网计算设定</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相关</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设置</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多个设计</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类别</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存在多个地线</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高度</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电线角度为</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设定前后角度模式</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水平档距</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任意侧存在</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孤立档</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气象分界</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塔</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前后电线设计信息</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不同</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前后金具设计信息</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不同</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左箭头 2">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典型问题003-</a:t>
            </a:r>
            <a:r>
              <a:rPr kern="0">
                <a:solidFill>
                  <a:schemeClr val="tx1"/>
                </a:solidFill>
                <a:effectLst>
                  <a:outerShdw blurRad="38100" dist="19050" dir="2700000" algn="tl" rotWithShape="0">
                    <a:schemeClr val="dk1">
                      <a:alpha val="40000"/>
                    </a:schemeClr>
                  </a:outerShdw>
                </a:effectLst>
                <a:sym typeface="+mn-ea"/>
              </a:rPr>
              <a:t>杆塔类型</a:t>
            </a:r>
            <a:r>
              <a:rPr kern="0">
                <a:solidFill>
                  <a:schemeClr val="tx1"/>
                </a:solidFill>
                <a:effectLst>
                  <a:outerShdw blurRad="38100" dist="19050" dir="2700000" algn="tl" rotWithShape="0">
                    <a:schemeClr val="dk1">
                      <a:alpha val="40000"/>
                    </a:schemeClr>
                  </a:outerShdw>
                </a:effectLst>
                <a:sym typeface="+mn-ea"/>
              </a:rPr>
              <a:t>影响哪些内容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847725" y="1326515"/>
            <a:ext cx="1109027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杆塔类型</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悬垂转角</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塔</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1262380" y="2038350"/>
            <a:ext cx="1092962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代表档距必须相同：线条的前侧张力</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后侧张力</a:t>
            </a:r>
            <a:endParaRPr 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通过绝缘子串传力，大风</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覆冰</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低温</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长期工况线条张力</a:t>
            </a: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传递到塔身前</a:t>
            </a:r>
            <a:r>
              <a:rPr lang="en-US" altLang="zh-CN" sz="2400" kern="0" dirty="0">
                <a:solidFill>
                  <a:srgbClr val="FF0000"/>
                </a:solidFill>
                <a:latin typeface="微软雅黑" panose="020B0503020204020204" pitchFamily="34" charset="-122"/>
                <a:ea typeface="微软雅黑" panose="020B0503020204020204" pitchFamily="34" charset="-122"/>
              </a:rPr>
              <a:t>y</a:t>
            </a:r>
            <a:r>
              <a:rPr lang="zh-CN" altLang="en-US" sz="2400" kern="0" dirty="0">
                <a:solidFill>
                  <a:srgbClr val="FF0000"/>
                </a:solidFill>
                <a:latin typeface="微软雅黑" panose="020B0503020204020204" pitchFamily="34" charset="-122"/>
                <a:ea typeface="微软雅黑" panose="020B0503020204020204" pitchFamily="34" charset="-122"/>
              </a:rPr>
              <a:t>向</a:t>
            </a:r>
            <a:r>
              <a:rPr lang="zh-CN" sz="2400" kern="0" dirty="0">
                <a:solidFill>
                  <a:srgbClr val="FF0000"/>
                </a:solidFill>
                <a:latin typeface="微软雅黑" panose="020B0503020204020204" pitchFamily="34" charset="-122"/>
                <a:ea typeface="微软雅黑" panose="020B0503020204020204" pitchFamily="34" charset="-122"/>
              </a:rPr>
              <a:t>匀自相平衡</a:t>
            </a:r>
            <a:endParaRPr lang="zh-CN" altLang="zh-CN" sz="2400" kern="0" dirty="0">
              <a:solidFill>
                <a:srgbClr val="FF0000"/>
              </a:solidFill>
              <a:latin typeface="微软雅黑" panose="020B0503020204020204" pitchFamily="34" charset="-122"/>
              <a:ea typeface="微软雅黑" panose="020B0503020204020204" pitchFamily="34" charset="-122"/>
            </a:endParaRPr>
          </a:p>
        </p:txBody>
      </p:sp>
      <p:sp>
        <p:nvSpPr>
          <p:cNvPr id="6" name="矩形 5"/>
          <p:cNvSpPr/>
          <p:nvPr/>
        </p:nvSpPr>
        <p:spPr>
          <a:xfrm>
            <a:off x="2098675" y="4374515"/>
            <a:ext cx="2626360" cy="6807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7" name="直接箭头连接符 6"/>
          <p:cNvCxnSpPr/>
          <p:nvPr/>
        </p:nvCxnSpPr>
        <p:spPr>
          <a:xfrm flipV="1">
            <a:off x="1748790" y="4116070"/>
            <a:ext cx="1739265" cy="6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1762760" y="4116070"/>
            <a:ext cx="0" cy="15335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915795" y="3799840"/>
            <a:ext cx="1331595" cy="368300"/>
          </a:xfrm>
          <a:prstGeom prst="rect">
            <a:avLst/>
          </a:prstGeom>
          <a:noFill/>
        </p:spPr>
        <p:txBody>
          <a:bodyPr wrap="none" rtlCol="0">
            <a:spAutoFit/>
          </a:bodyPr>
          <a:p>
            <a:r>
              <a:rPr lang="zh-CN" altLang="en-US"/>
              <a:t>横担方向</a:t>
            </a:r>
            <a:r>
              <a:rPr lang="en-US" altLang="zh-CN"/>
              <a:t>(</a:t>
            </a:r>
            <a:r>
              <a:rPr lang="en-US" altLang="zh-CN"/>
              <a:t>x)</a:t>
            </a:r>
            <a:endParaRPr lang="en-US" altLang="zh-CN"/>
          </a:p>
        </p:txBody>
      </p:sp>
      <p:sp>
        <p:nvSpPr>
          <p:cNvPr id="11" name="文本框 10"/>
          <p:cNvSpPr txBox="1"/>
          <p:nvPr/>
        </p:nvSpPr>
        <p:spPr>
          <a:xfrm>
            <a:off x="1262380" y="4259580"/>
            <a:ext cx="459740" cy="1246505"/>
          </a:xfrm>
          <a:prstGeom prst="rect">
            <a:avLst/>
          </a:prstGeom>
          <a:noFill/>
        </p:spPr>
        <p:txBody>
          <a:bodyPr vert="eaVert" wrap="none" rtlCol="0">
            <a:spAutoFit/>
          </a:bodyPr>
          <a:p>
            <a:r>
              <a:rPr lang="zh-CN" altLang="en-US"/>
              <a:t>线条方向</a:t>
            </a:r>
            <a:r>
              <a:rPr lang="en-US" altLang="zh-CN"/>
              <a:t>(y)</a:t>
            </a:r>
            <a:endParaRPr lang="en-US" altLang="zh-CN"/>
          </a:p>
        </p:txBody>
      </p:sp>
      <p:cxnSp>
        <p:nvCxnSpPr>
          <p:cNvPr id="12" name="直接箭头连接符 11"/>
          <p:cNvCxnSpPr/>
          <p:nvPr/>
        </p:nvCxnSpPr>
        <p:spPr>
          <a:xfrm flipV="1">
            <a:off x="4705350" y="3820795"/>
            <a:ext cx="95885" cy="57531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13" name="直接箭头连接符 12"/>
          <p:cNvCxnSpPr/>
          <p:nvPr/>
        </p:nvCxnSpPr>
        <p:spPr>
          <a:xfrm>
            <a:off x="4724400" y="5019040"/>
            <a:ext cx="163195" cy="56578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15" name="文本框 14"/>
          <p:cNvSpPr txBox="1"/>
          <p:nvPr/>
        </p:nvSpPr>
        <p:spPr>
          <a:xfrm>
            <a:off x="4832350" y="3932555"/>
            <a:ext cx="529590" cy="368300"/>
          </a:xfrm>
          <a:prstGeom prst="rect">
            <a:avLst/>
          </a:prstGeom>
          <a:noFill/>
        </p:spPr>
        <p:txBody>
          <a:bodyPr wrap="none" rtlCol="0">
            <a:spAutoFit/>
          </a:bodyPr>
          <a:p>
            <a:r>
              <a:rPr lang="en-US"/>
              <a:t>T</a:t>
            </a:r>
            <a:r>
              <a:rPr lang="zh-CN" altLang="en-US"/>
              <a:t>后</a:t>
            </a:r>
            <a:endParaRPr lang="zh-CN" altLang="en-US"/>
          </a:p>
        </p:txBody>
      </p:sp>
      <p:sp>
        <p:nvSpPr>
          <p:cNvPr id="16" name="文本框 15"/>
          <p:cNvSpPr txBox="1"/>
          <p:nvPr/>
        </p:nvSpPr>
        <p:spPr>
          <a:xfrm>
            <a:off x="4870450" y="5137785"/>
            <a:ext cx="529590" cy="368300"/>
          </a:xfrm>
          <a:prstGeom prst="rect">
            <a:avLst/>
          </a:prstGeom>
          <a:noFill/>
        </p:spPr>
        <p:txBody>
          <a:bodyPr wrap="none" rtlCol="0">
            <a:spAutoFit/>
          </a:bodyPr>
          <a:p>
            <a:r>
              <a:rPr lang="en-US"/>
              <a:t>T</a:t>
            </a:r>
            <a:r>
              <a:rPr lang="zh-CN" altLang="en-US"/>
              <a:t>前</a:t>
            </a:r>
            <a:endParaRPr lang="zh-CN" altLang="en-US"/>
          </a:p>
        </p:txBody>
      </p:sp>
      <p:graphicFrame>
        <p:nvGraphicFramePr>
          <p:cNvPr id="17" name="对象 16">
            <a:hlinkClick r:id="" action="ppaction://ole?verb="/>
          </p:cNvPr>
          <p:cNvGraphicFramePr>
            <a:graphicFrameLocks noChangeAspect="1"/>
          </p:cNvGraphicFramePr>
          <p:nvPr/>
        </p:nvGraphicFramePr>
        <p:xfrm>
          <a:off x="6665595" y="4124325"/>
          <a:ext cx="2802890" cy="1162685"/>
        </p:xfrm>
        <a:graphic>
          <a:graphicData uri="http://schemas.openxmlformats.org/presentationml/2006/ole">
            <mc:AlternateContent xmlns:mc="http://schemas.openxmlformats.org/markup-compatibility/2006">
              <mc:Choice xmlns:v="urn:schemas-microsoft-com:vml" Requires="v">
                <p:oleObj spid="_x0000_s1025" name="" r:id="rId1" imgW="977900" imgH="405765" progId="Equation.KSEE3">
                  <p:embed/>
                </p:oleObj>
              </mc:Choice>
              <mc:Fallback>
                <p:oleObj name="" r:id="rId1" imgW="977900" imgH="405765" progId="Equation.KSEE3">
                  <p:embed/>
                  <p:pic>
                    <p:nvPicPr>
                      <p:cNvPr id="0" name="图片 1024"/>
                      <p:cNvPicPr/>
                      <p:nvPr/>
                    </p:nvPicPr>
                    <p:blipFill>
                      <a:blip r:embed="rId2"/>
                      <a:stretch>
                        <a:fillRect/>
                      </a:stretch>
                    </p:blipFill>
                    <p:spPr>
                      <a:xfrm>
                        <a:off x="6665595" y="4124325"/>
                        <a:ext cx="2802890" cy="1162685"/>
                      </a:xfrm>
                      <a:prstGeom prst="rect">
                        <a:avLst/>
                      </a:prstGeom>
                    </p:spPr>
                  </p:pic>
                </p:oleObj>
              </mc:Fallback>
            </mc:AlternateContent>
          </a:graphicData>
        </a:graphic>
      </p:graphicFrame>
      <p:sp>
        <p:nvSpPr>
          <p:cNvPr id="19" name="右箭头 18"/>
          <p:cNvSpPr/>
          <p:nvPr/>
        </p:nvSpPr>
        <p:spPr>
          <a:xfrm>
            <a:off x="5606415" y="4471670"/>
            <a:ext cx="979170" cy="485775"/>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p>
            <a:pPr algn="ctr"/>
            <a:endParaRPr lang="zh-CN" altLang="en-US"/>
          </a:p>
        </p:txBody>
      </p:sp>
      <p:sp>
        <p:nvSpPr>
          <p:cNvPr id="20" name="TextBox 10"/>
          <p:cNvSpPr txBox="1"/>
          <p:nvPr/>
        </p:nvSpPr>
        <p:spPr>
          <a:xfrm>
            <a:off x="1262380" y="5539105"/>
            <a:ext cx="815530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安装工况保留张力</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用于计算悬垂临</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锚</a:t>
            </a:r>
            <a:endParaRPr 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断线工况及不均匀工况保留不平衡张力</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左箭头 2">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7141611" y="0"/>
            <a:ext cx="5050389" cy="6858000"/>
          </a:xfrm>
          <a:prstGeom prst="rect">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0"/>
            <a:ext cx="7141610" cy="68580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4"/>
          <p:cNvSpPr txBox="1"/>
          <p:nvPr/>
        </p:nvSpPr>
        <p:spPr>
          <a:xfrm>
            <a:off x="7698645" y="3065494"/>
            <a:ext cx="2214880" cy="706755"/>
          </a:xfrm>
          <a:prstGeom prst="rect">
            <a:avLst/>
          </a:prstGeom>
          <a:noFill/>
        </p:spPr>
        <p:txBody>
          <a:bodyPr wrap="none" rtlCol="0">
            <a:spAutoFit/>
          </a:bodyPr>
          <a:lstStyle/>
          <a:p>
            <a:pPr algn="ctr" defTabSz="1218565"/>
            <a:r>
              <a:rPr lang="zh-CN" sz="4000" b="1" kern="0" dirty="0">
                <a:solidFill>
                  <a:schemeClr val="bg1"/>
                </a:solidFill>
                <a:latin typeface="微软雅黑" panose="020B0503020204020204" pitchFamily="34" charset="-122"/>
                <a:ea typeface="微软雅黑" panose="020B0503020204020204" pitchFamily="34" charset="-122"/>
                <a:sym typeface="+mn-ea"/>
              </a:rPr>
              <a:t>技术支持</a:t>
            </a:r>
            <a:endParaRPr lang="zh-CN" sz="4000" b="1" kern="0" dirty="0">
              <a:solidFill>
                <a:schemeClr val="bg1"/>
              </a:solidFill>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6555245" y="2847496"/>
            <a:ext cx="1163008" cy="1163008"/>
            <a:chOff x="5392382" y="2847496"/>
            <a:chExt cx="1163008" cy="1163008"/>
          </a:xfrm>
        </p:grpSpPr>
        <p:sp>
          <p:nvSpPr>
            <p:cNvPr id="2" name="椭圆 1"/>
            <p:cNvSpPr/>
            <p:nvPr/>
          </p:nvSpPr>
          <p:spPr>
            <a:xfrm>
              <a:off x="5392382" y="2847496"/>
              <a:ext cx="1163008" cy="1163008"/>
            </a:xfrm>
            <a:prstGeom prst="ellipse">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5497610" y="2952725"/>
              <a:ext cx="952552" cy="952552"/>
              <a:chOff x="4720795" y="2960442"/>
              <a:chExt cx="492443" cy="492443"/>
            </a:xfrm>
            <a:effectLst>
              <a:outerShdw blurRad="50800" dist="38100" dir="2700000" algn="tl" rotWithShape="0">
                <a:prstClr val="black">
                  <a:alpha val="40000"/>
                </a:prstClr>
              </a:outerShdw>
            </a:effectLst>
          </p:grpSpPr>
          <p:sp>
            <p:nvSpPr>
              <p:cNvPr id="15" name="椭圆 14"/>
              <p:cNvSpPr/>
              <p:nvPr/>
            </p:nvSpPr>
            <p:spPr>
              <a:xfrm>
                <a:off x="4720795" y="2960442"/>
                <a:ext cx="492443" cy="492443"/>
              </a:xfrm>
              <a:prstGeom prst="ellipse">
                <a:avLst/>
              </a:prstGeom>
              <a:solidFill>
                <a:srgbClr val="FFCD2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a:endParaRPr lang="zh-CN" altLang="en-US" sz="2400" kern="0">
                  <a:noFill/>
                </a:endParaRPr>
              </a:p>
            </p:txBody>
          </p:sp>
          <p:grpSp>
            <p:nvGrpSpPr>
              <p:cNvPr id="16" name="组合 15"/>
              <p:cNvGrpSpPr/>
              <p:nvPr/>
            </p:nvGrpSpPr>
            <p:grpSpPr>
              <a:xfrm>
                <a:off x="4760155" y="3073503"/>
                <a:ext cx="413721" cy="310931"/>
                <a:chOff x="5547435" y="2997881"/>
                <a:chExt cx="718948" cy="540324"/>
              </a:xfrm>
              <a:solidFill>
                <a:schemeClr val="bg1"/>
              </a:solidFill>
            </p:grpSpPr>
            <p:sp>
              <p:nvSpPr>
                <p:cNvPr id="17" name="Freeform 28"/>
                <p:cNvSpPr>
                  <a:spLocks noEditPoints="1"/>
                </p:cNvSpPr>
                <p:nvPr/>
              </p:nvSpPr>
              <p:spPr bwMode="auto">
                <a:xfrm>
                  <a:off x="5925616" y="2997881"/>
                  <a:ext cx="340767" cy="341919"/>
                </a:xfrm>
                <a:custGeom>
                  <a:avLst/>
                  <a:gdLst>
                    <a:gd name="T0" fmla="*/ 430453 w 144"/>
                    <a:gd name="T1" fmla="*/ 199543 h 144"/>
                    <a:gd name="T2" fmla="*/ 394582 w 144"/>
                    <a:gd name="T3" fmla="*/ 150475 h 144"/>
                    <a:gd name="T4" fmla="*/ 414148 w 144"/>
                    <a:gd name="T5" fmla="*/ 107949 h 144"/>
                    <a:gd name="T6" fmla="*/ 388060 w 144"/>
                    <a:gd name="T7" fmla="*/ 55610 h 144"/>
                    <a:gd name="T8" fmla="*/ 345667 w 144"/>
                    <a:gd name="T9" fmla="*/ 71966 h 144"/>
                    <a:gd name="T10" fmla="*/ 286969 w 144"/>
                    <a:gd name="T11" fmla="*/ 62153 h 144"/>
                    <a:gd name="T12" fmla="*/ 270664 w 144"/>
                    <a:gd name="T13" fmla="*/ 19627 h 144"/>
                    <a:gd name="T14" fmla="*/ 215226 w 144"/>
                    <a:gd name="T15" fmla="*/ 0 h 144"/>
                    <a:gd name="T16" fmla="*/ 198921 w 144"/>
                    <a:gd name="T17" fmla="*/ 39254 h 144"/>
                    <a:gd name="T18" fmla="*/ 150006 w 144"/>
                    <a:gd name="T19" fmla="*/ 75237 h 144"/>
                    <a:gd name="T20" fmla="*/ 107613 w 144"/>
                    <a:gd name="T21" fmla="*/ 55610 h 144"/>
                    <a:gd name="T22" fmla="*/ 55437 w 144"/>
                    <a:gd name="T23" fmla="*/ 81780 h 144"/>
                    <a:gd name="T24" fmla="*/ 71742 w 144"/>
                    <a:gd name="T25" fmla="*/ 124305 h 144"/>
                    <a:gd name="T26" fmla="*/ 61959 w 144"/>
                    <a:gd name="T27" fmla="*/ 183187 h 144"/>
                    <a:gd name="T28" fmla="*/ 19566 w 144"/>
                    <a:gd name="T29" fmla="*/ 199543 h 144"/>
                    <a:gd name="T30" fmla="*/ 0 w 144"/>
                    <a:gd name="T31" fmla="*/ 255153 h 144"/>
                    <a:gd name="T32" fmla="*/ 39132 w 144"/>
                    <a:gd name="T33" fmla="*/ 271509 h 144"/>
                    <a:gd name="T34" fmla="*/ 75003 w 144"/>
                    <a:gd name="T35" fmla="*/ 320577 h 144"/>
                    <a:gd name="T36" fmla="*/ 55437 w 144"/>
                    <a:gd name="T37" fmla="*/ 363103 h 144"/>
                    <a:gd name="T38" fmla="*/ 81525 w 144"/>
                    <a:gd name="T39" fmla="*/ 415442 h 144"/>
                    <a:gd name="T40" fmla="*/ 123918 w 144"/>
                    <a:gd name="T41" fmla="*/ 399086 h 144"/>
                    <a:gd name="T42" fmla="*/ 182616 w 144"/>
                    <a:gd name="T43" fmla="*/ 408899 h 144"/>
                    <a:gd name="T44" fmla="*/ 198921 w 144"/>
                    <a:gd name="T45" fmla="*/ 451425 h 144"/>
                    <a:gd name="T46" fmla="*/ 254359 w 144"/>
                    <a:gd name="T47" fmla="*/ 471052 h 144"/>
                    <a:gd name="T48" fmla="*/ 270664 w 144"/>
                    <a:gd name="T49" fmla="*/ 431798 h 144"/>
                    <a:gd name="T50" fmla="*/ 319579 w 144"/>
                    <a:gd name="T51" fmla="*/ 395815 h 144"/>
                    <a:gd name="T52" fmla="*/ 361972 w 144"/>
                    <a:gd name="T53" fmla="*/ 415442 h 144"/>
                    <a:gd name="T54" fmla="*/ 414148 w 144"/>
                    <a:gd name="T55" fmla="*/ 389272 h 144"/>
                    <a:gd name="T56" fmla="*/ 397843 w 144"/>
                    <a:gd name="T57" fmla="*/ 346747 h 144"/>
                    <a:gd name="T58" fmla="*/ 407626 w 144"/>
                    <a:gd name="T59" fmla="*/ 287865 h 144"/>
                    <a:gd name="T60" fmla="*/ 450019 w 144"/>
                    <a:gd name="T61" fmla="*/ 271509 h 144"/>
                    <a:gd name="T62" fmla="*/ 469585 w 144"/>
                    <a:gd name="T63" fmla="*/ 215899 h 144"/>
                    <a:gd name="T64" fmla="*/ 326101 w 144"/>
                    <a:gd name="T65" fmla="*/ 235526 h 144"/>
                    <a:gd name="T66" fmla="*/ 143484 w 144"/>
                    <a:gd name="T67" fmla="*/ 235526 h 144"/>
                    <a:gd name="T68" fmla="*/ 326101 w 144"/>
                    <a:gd name="T69" fmla="*/ 235526 h 1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grpFill/>
                <a:ln>
                  <a:solidFill>
                    <a:schemeClr val="accent2">
                      <a:lumMod val="60000"/>
                      <a:lumOff val="40000"/>
                    </a:schemeClr>
                  </a:solidFill>
                </a:ln>
              </p:spPr>
              <p:txBody>
                <a:bodyPr/>
                <a:lstStyle/>
                <a:p>
                  <a:pPr eaLnBrk="1" fontAlgn="auto" hangingPunct="1">
                    <a:spcBef>
                      <a:spcPts val="0"/>
                    </a:spcBef>
                    <a:spcAft>
                      <a:spcPts val="0"/>
                    </a:spcAft>
                    <a:defRPr/>
                  </a:pPr>
                  <a:endParaRPr lang="zh-CN" altLang="en-US">
                    <a:latin typeface="+mn-lt"/>
                    <a:ea typeface="+mn-ea"/>
                  </a:endParaRPr>
                </a:p>
              </p:txBody>
            </p:sp>
            <p:sp>
              <p:nvSpPr>
                <p:cNvPr id="18" name="Freeform 29"/>
                <p:cNvSpPr>
                  <a:spLocks noEditPoints="1"/>
                </p:cNvSpPr>
                <p:nvPr/>
              </p:nvSpPr>
              <p:spPr bwMode="auto">
                <a:xfrm>
                  <a:off x="5547435" y="3031218"/>
                  <a:ext cx="392112" cy="392113"/>
                </a:xfrm>
                <a:custGeom>
                  <a:avLst/>
                  <a:gdLst>
                    <a:gd name="T0" fmla="*/ 372220 w 120"/>
                    <a:gd name="T1" fmla="*/ 228556 h 120"/>
                    <a:gd name="T2" fmla="*/ 391810 w 120"/>
                    <a:gd name="T3" fmla="*/ 208966 h 120"/>
                    <a:gd name="T4" fmla="*/ 391810 w 120"/>
                    <a:gd name="T5" fmla="*/ 182845 h 120"/>
                    <a:gd name="T6" fmla="*/ 372220 w 120"/>
                    <a:gd name="T7" fmla="*/ 163255 h 120"/>
                    <a:gd name="T8" fmla="*/ 359159 w 120"/>
                    <a:gd name="T9" fmla="*/ 163255 h 120"/>
                    <a:gd name="T10" fmla="*/ 333039 w 120"/>
                    <a:gd name="T11" fmla="*/ 146929 h 120"/>
                    <a:gd name="T12" fmla="*/ 333039 w 120"/>
                    <a:gd name="T13" fmla="*/ 104483 h 120"/>
                    <a:gd name="T14" fmla="*/ 342834 w 120"/>
                    <a:gd name="T15" fmla="*/ 94688 h 120"/>
                    <a:gd name="T16" fmla="*/ 342834 w 120"/>
                    <a:gd name="T17" fmla="*/ 65302 h 120"/>
                    <a:gd name="T18" fmla="*/ 326508 w 120"/>
                    <a:gd name="T19" fmla="*/ 48976 h 120"/>
                    <a:gd name="T20" fmla="*/ 297123 w 120"/>
                    <a:gd name="T21" fmla="*/ 48976 h 120"/>
                    <a:gd name="T22" fmla="*/ 287327 w 120"/>
                    <a:gd name="T23" fmla="*/ 58772 h 120"/>
                    <a:gd name="T24" fmla="*/ 257942 w 120"/>
                    <a:gd name="T25" fmla="*/ 65302 h 120"/>
                    <a:gd name="T26" fmla="*/ 228556 w 120"/>
                    <a:gd name="T27" fmla="*/ 32651 h 120"/>
                    <a:gd name="T28" fmla="*/ 228556 w 120"/>
                    <a:gd name="T29" fmla="*/ 19591 h 120"/>
                    <a:gd name="T30" fmla="*/ 208965 w 120"/>
                    <a:gd name="T31" fmla="*/ 0 h 120"/>
                    <a:gd name="T32" fmla="*/ 182845 w 120"/>
                    <a:gd name="T33" fmla="*/ 0 h 120"/>
                    <a:gd name="T34" fmla="*/ 163254 w 120"/>
                    <a:gd name="T35" fmla="*/ 19591 h 120"/>
                    <a:gd name="T36" fmla="*/ 163254 w 120"/>
                    <a:gd name="T37" fmla="*/ 32651 h 120"/>
                    <a:gd name="T38" fmla="*/ 146929 w 120"/>
                    <a:gd name="T39" fmla="*/ 58772 h 120"/>
                    <a:gd name="T40" fmla="*/ 104483 w 120"/>
                    <a:gd name="T41" fmla="*/ 58772 h 120"/>
                    <a:gd name="T42" fmla="*/ 94687 w 120"/>
                    <a:gd name="T43" fmla="*/ 48976 h 120"/>
                    <a:gd name="T44" fmla="*/ 65302 w 120"/>
                    <a:gd name="T45" fmla="*/ 48976 h 120"/>
                    <a:gd name="T46" fmla="*/ 48976 w 120"/>
                    <a:gd name="T47" fmla="*/ 65302 h 120"/>
                    <a:gd name="T48" fmla="*/ 48976 w 120"/>
                    <a:gd name="T49" fmla="*/ 94688 h 120"/>
                    <a:gd name="T50" fmla="*/ 58772 w 120"/>
                    <a:gd name="T51" fmla="*/ 104483 h 120"/>
                    <a:gd name="T52" fmla="*/ 65302 w 120"/>
                    <a:gd name="T53" fmla="*/ 133869 h 120"/>
                    <a:gd name="T54" fmla="*/ 32651 w 120"/>
                    <a:gd name="T55" fmla="*/ 163255 h 120"/>
                    <a:gd name="T56" fmla="*/ 19591 w 120"/>
                    <a:gd name="T57" fmla="*/ 163255 h 120"/>
                    <a:gd name="T58" fmla="*/ 0 w 120"/>
                    <a:gd name="T59" fmla="*/ 182845 h 120"/>
                    <a:gd name="T60" fmla="*/ 0 w 120"/>
                    <a:gd name="T61" fmla="*/ 208966 h 120"/>
                    <a:gd name="T62" fmla="*/ 19591 w 120"/>
                    <a:gd name="T63" fmla="*/ 228556 h 120"/>
                    <a:gd name="T64" fmla="*/ 32651 w 120"/>
                    <a:gd name="T65" fmla="*/ 228556 h 120"/>
                    <a:gd name="T66" fmla="*/ 58772 w 120"/>
                    <a:gd name="T67" fmla="*/ 244882 h 120"/>
                    <a:gd name="T68" fmla="*/ 58772 w 120"/>
                    <a:gd name="T69" fmla="*/ 287328 h 120"/>
                    <a:gd name="T70" fmla="*/ 48976 w 120"/>
                    <a:gd name="T71" fmla="*/ 297123 h 120"/>
                    <a:gd name="T72" fmla="*/ 48976 w 120"/>
                    <a:gd name="T73" fmla="*/ 326509 h 120"/>
                    <a:gd name="T74" fmla="*/ 65302 w 120"/>
                    <a:gd name="T75" fmla="*/ 342835 h 120"/>
                    <a:gd name="T76" fmla="*/ 94687 w 120"/>
                    <a:gd name="T77" fmla="*/ 342835 h 120"/>
                    <a:gd name="T78" fmla="*/ 104483 w 120"/>
                    <a:gd name="T79" fmla="*/ 333039 h 120"/>
                    <a:gd name="T80" fmla="*/ 133868 w 120"/>
                    <a:gd name="T81" fmla="*/ 326509 h 120"/>
                    <a:gd name="T82" fmla="*/ 163254 w 120"/>
                    <a:gd name="T83" fmla="*/ 359160 h 120"/>
                    <a:gd name="T84" fmla="*/ 163254 w 120"/>
                    <a:gd name="T85" fmla="*/ 372220 h 120"/>
                    <a:gd name="T86" fmla="*/ 182845 w 120"/>
                    <a:gd name="T87" fmla="*/ 391811 h 120"/>
                    <a:gd name="T88" fmla="*/ 208965 w 120"/>
                    <a:gd name="T89" fmla="*/ 391811 h 120"/>
                    <a:gd name="T90" fmla="*/ 228556 w 120"/>
                    <a:gd name="T91" fmla="*/ 372220 h 120"/>
                    <a:gd name="T92" fmla="*/ 228556 w 120"/>
                    <a:gd name="T93" fmla="*/ 359160 h 120"/>
                    <a:gd name="T94" fmla="*/ 244881 w 120"/>
                    <a:gd name="T95" fmla="*/ 333039 h 120"/>
                    <a:gd name="T96" fmla="*/ 287327 w 120"/>
                    <a:gd name="T97" fmla="*/ 333039 h 120"/>
                    <a:gd name="T98" fmla="*/ 297123 w 120"/>
                    <a:gd name="T99" fmla="*/ 342835 h 120"/>
                    <a:gd name="T100" fmla="*/ 326508 w 120"/>
                    <a:gd name="T101" fmla="*/ 342835 h 120"/>
                    <a:gd name="T102" fmla="*/ 342834 w 120"/>
                    <a:gd name="T103" fmla="*/ 326509 h 120"/>
                    <a:gd name="T104" fmla="*/ 342834 w 120"/>
                    <a:gd name="T105" fmla="*/ 297123 h 120"/>
                    <a:gd name="T106" fmla="*/ 333039 w 120"/>
                    <a:gd name="T107" fmla="*/ 287328 h 120"/>
                    <a:gd name="T108" fmla="*/ 326508 w 120"/>
                    <a:gd name="T109" fmla="*/ 257942 h 120"/>
                    <a:gd name="T110" fmla="*/ 359159 w 120"/>
                    <a:gd name="T111" fmla="*/ 228556 h 120"/>
                    <a:gd name="T112" fmla="*/ 372220 w 120"/>
                    <a:gd name="T113" fmla="*/ 228556 h 120"/>
                    <a:gd name="T114" fmla="*/ 195905 w 120"/>
                    <a:gd name="T115" fmla="*/ 280798 h 120"/>
                    <a:gd name="T116" fmla="*/ 111013 w 120"/>
                    <a:gd name="T117" fmla="*/ 195906 h 120"/>
                    <a:gd name="T118" fmla="*/ 195905 w 120"/>
                    <a:gd name="T119" fmla="*/ 111013 h 120"/>
                    <a:gd name="T120" fmla="*/ 280797 w 120"/>
                    <a:gd name="T121" fmla="*/ 195906 h 120"/>
                    <a:gd name="T122" fmla="*/ 195905 w 120"/>
                    <a:gd name="T123" fmla="*/ 280798 h 12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solidFill>
                    <a:schemeClr val="accent2">
                      <a:lumMod val="60000"/>
                      <a:lumOff val="40000"/>
                    </a:schemeClr>
                  </a:solidFill>
                </a:ln>
              </p:spPr>
              <p:txBody>
                <a:bodyPr/>
                <a:lstStyle/>
                <a:p>
                  <a:pPr eaLnBrk="1" fontAlgn="auto" hangingPunct="1">
                    <a:spcBef>
                      <a:spcPts val="0"/>
                    </a:spcBef>
                    <a:spcAft>
                      <a:spcPts val="0"/>
                    </a:spcAft>
                    <a:defRPr/>
                  </a:pPr>
                  <a:endParaRPr lang="zh-CN" altLang="en-US">
                    <a:latin typeface="+mn-lt"/>
                    <a:ea typeface="+mn-ea"/>
                  </a:endParaRPr>
                </a:p>
              </p:txBody>
            </p:sp>
            <p:sp>
              <p:nvSpPr>
                <p:cNvPr id="20" name="Freeform 30"/>
                <p:cNvSpPr>
                  <a:spLocks noEditPoints="1"/>
                </p:cNvSpPr>
                <p:nvPr/>
              </p:nvSpPr>
              <p:spPr bwMode="auto">
                <a:xfrm>
                  <a:off x="5882941" y="3341355"/>
                  <a:ext cx="196850" cy="196850"/>
                </a:xfrm>
                <a:custGeom>
                  <a:avLst/>
                  <a:gdLst>
                    <a:gd name="T0" fmla="*/ 186806 w 60"/>
                    <a:gd name="T1" fmla="*/ 114706 h 60"/>
                    <a:gd name="T2" fmla="*/ 196638 w 60"/>
                    <a:gd name="T3" fmla="*/ 104874 h 60"/>
                    <a:gd name="T4" fmla="*/ 196638 w 60"/>
                    <a:gd name="T5" fmla="*/ 91764 h 60"/>
                    <a:gd name="T6" fmla="*/ 186806 w 60"/>
                    <a:gd name="T7" fmla="*/ 81933 h 60"/>
                    <a:gd name="T8" fmla="*/ 180252 w 60"/>
                    <a:gd name="T9" fmla="*/ 81933 h 60"/>
                    <a:gd name="T10" fmla="*/ 167142 w 60"/>
                    <a:gd name="T11" fmla="*/ 75378 h 60"/>
                    <a:gd name="T12" fmla="*/ 167142 w 60"/>
                    <a:gd name="T13" fmla="*/ 52437 h 60"/>
                    <a:gd name="T14" fmla="*/ 173697 w 60"/>
                    <a:gd name="T15" fmla="*/ 45882 h 60"/>
                    <a:gd name="T16" fmla="*/ 173697 w 60"/>
                    <a:gd name="T17" fmla="*/ 32773 h 60"/>
                    <a:gd name="T18" fmla="*/ 163865 w 60"/>
                    <a:gd name="T19" fmla="*/ 22941 h 60"/>
                    <a:gd name="T20" fmla="*/ 150756 w 60"/>
                    <a:gd name="T21" fmla="*/ 22941 h 60"/>
                    <a:gd name="T22" fmla="*/ 144201 w 60"/>
                    <a:gd name="T23" fmla="*/ 29496 h 60"/>
                    <a:gd name="T24" fmla="*/ 131092 w 60"/>
                    <a:gd name="T25" fmla="*/ 32773 h 60"/>
                    <a:gd name="T26" fmla="*/ 114706 w 60"/>
                    <a:gd name="T27" fmla="*/ 16387 h 60"/>
                    <a:gd name="T28" fmla="*/ 114706 w 60"/>
                    <a:gd name="T29" fmla="*/ 9832 h 60"/>
                    <a:gd name="T30" fmla="*/ 104874 w 60"/>
                    <a:gd name="T31" fmla="*/ 0 h 60"/>
                    <a:gd name="T32" fmla="*/ 91764 w 60"/>
                    <a:gd name="T33" fmla="*/ 0 h 60"/>
                    <a:gd name="T34" fmla="*/ 81933 w 60"/>
                    <a:gd name="T35" fmla="*/ 9832 h 60"/>
                    <a:gd name="T36" fmla="*/ 81933 w 60"/>
                    <a:gd name="T37" fmla="*/ 16387 h 60"/>
                    <a:gd name="T38" fmla="*/ 75378 w 60"/>
                    <a:gd name="T39" fmla="*/ 29496 h 60"/>
                    <a:gd name="T40" fmla="*/ 52437 w 60"/>
                    <a:gd name="T41" fmla="*/ 29496 h 60"/>
                    <a:gd name="T42" fmla="*/ 45882 w 60"/>
                    <a:gd name="T43" fmla="*/ 22941 h 60"/>
                    <a:gd name="T44" fmla="*/ 32773 w 60"/>
                    <a:gd name="T45" fmla="*/ 22941 h 60"/>
                    <a:gd name="T46" fmla="*/ 22941 w 60"/>
                    <a:gd name="T47" fmla="*/ 32773 h 60"/>
                    <a:gd name="T48" fmla="*/ 22941 w 60"/>
                    <a:gd name="T49" fmla="*/ 45882 h 60"/>
                    <a:gd name="T50" fmla="*/ 29496 w 60"/>
                    <a:gd name="T51" fmla="*/ 52437 h 60"/>
                    <a:gd name="T52" fmla="*/ 32773 w 60"/>
                    <a:gd name="T53" fmla="*/ 65546 h 60"/>
                    <a:gd name="T54" fmla="*/ 16387 w 60"/>
                    <a:gd name="T55" fmla="*/ 81933 h 60"/>
                    <a:gd name="T56" fmla="*/ 9832 w 60"/>
                    <a:gd name="T57" fmla="*/ 81933 h 60"/>
                    <a:gd name="T58" fmla="*/ 0 w 60"/>
                    <a:gd name="T59" fmla="*/ 91764 h 60"/>
                    <a:gd name="T60" fmla="*/ 0 w 60"/>
                    <a:gd name="T61" fmla="*/ 104874 h 60"/>
                    <a:gd name="T62" fmla="*/ 9832 w 60"/>
                    <a:gd name="T63" fmla="*/ 114706 h 60"/>
                    <a:gd name="T64" fmla="*/ 16387 w 60"/>
                    <a:gd name="T65" fmla="*/ 114706 h 60"/>
                    <a:gd name="T66" fmla="*/ 29496 w 60"/>
                    <a:gd name="T67" fmla="*/ 121260 h 60"/>
                    <a:gd name="T68" fmla="*/ 29496 w 60"/>
                    <a:gd name="T69" fmla="*/ 144201 h 60"/>
                    <a:gd name="T70" fmla="*/ 22941 w 60"/>
                    <a:gd name="T71" fmla="*/ 150756 h 60"/>
                    <a:gd name="T72" fmla="*/ 22941 w 60"/>
                    <a:gd name="T73" fmla="*/ 163865 h 60"/>
                    <a:gd name="T74" fmla="*/ 32773 w 60"/>
                    <a:gd name="T75" fmla="*/ 173697 h 60"/>
                    <a:gd name="T76" fmla="*/ 45882 w 60"/>
                    <a:gd name="T77" fmla="*/ 173697 h 60"/>
                    <a:gd name="T78" fmla="*/ 52437 w 60"/>
                    <a:gd name="T79" fmla="*/ 167142 h 60"/>
                    <a:gd name="T80" fmla="*/ 65546 w 60"/>
                    <a:gd name="T81" fmla="*/ 163865 h 60"/>
                    <a:gd name="T82" fmla="*/ 81933 w 60"/>
                    <a:gd name="T83" fmla="*/ 180252 h 60"/>
                    <a:gd name="T84" fmla="*/ 81933 w 60"/>
                    <a:gd name="T85" fmla="*/ 186806 h 60"/>
                    <a:gd name="T86" fmla="*/ 91764 w 60"/>
                    <a:gd name="T87" fmla="*/ 196638 h 60"/>
                    <a:gd name="T88" fmla="*/ 104874 w 60"/>
                    <a:gd name="T89" fmla="*/ 196638 h 60"/>
                    <a:gd name="T90" fmla="*/ 114706 w 60"/>
                    <a:gd name="T91" fmla="*/ 186806 h 60"/>
                    <a:gd name="T92" fmla="*/ 114706 w 60"/>
                    <a:gd name="T93" fmla="*/ 180252 h 60"/>
                    <a:gd name="T94" fmla="*/ 121260 w 60"/>
                    <a:gd name="T95" fmla="*/ 167142 h 60"/>
                    <a:gd name="T96" fmla="*/ 144201 w 60"/>
                    <a:gd name="T97" fmla="*/ 167142 h 60"/>
                    <a:gd name="T98" fmla="*/ 150756 w 60"/>
                    <a:gd name="T99" fmla="*/ 173697 h 60"/>
                    <a:gd name="T100" fmla="*/ 163865 w 60"/>
                    <a:gd name="T101" fmla="*/ 173697 h 60"/>
                    <a:gd name="T102" fmla="*/ 173697 w 60"/>
                    <a:gd name="T103" fmla="*/ 163865 h 60"/>
                    <a:gd name="T104" fmla="*/ 173697 w 60"/>
                    <a:gd name="T105" fmla="*/ 150756 h 60"/>
                    <a:gd name="T106" fmla="*/ 167142 w 60"/>
                    <a:gd name="T107" fmla="*/ 144201 h 60"/>
                    <a:gd name="T108" fmla="*/ 163865 w 60"/>
                    <a:gd name="T109" fmla="*/ 131092 h 60"/>
                    <a:gd name="T110" fmla="*/ 180252 w 60"/>
                    <a:gd name="T111" fmla="*/ 114706 h 60"/>
                    <a:gd name="T112" fmla="*/ 186806 w 60"/>
                    <a:gd name="T113" fmla="*/ 114706 h 60"/>
                    <a:gd name="T114" fmla="*/ 131092 w 60"/>
                    <a:gd name="T115" fmla="*/ 98319 h 60"/>
                    <a:gd name="T116" fmla="*/ 98319 w 60"/>
                    <a:gd name="T117" fmla="*/ 131092 h 60"/>
                    <a:gd name="T118" fmla="*/ 65546 w 60"/>
                    <a:gd name="T119" fmla="*/ 98319 h 60"/>
                    <a:gd name="T120" fmla="*/ 98319 w 60"/>
                    <a:gd name="T121" fmla="*/ 65546 h 60"/>
                    <a:gd name="T122" fmla="*/ 131092 w 60"/>
                    <a:gd name="T123" fmla="*/ 98319 h 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solidFill>
                    <a:schemeClr val="accent2">
                      <a:lumMod val="60000"/>
                      <a:lumOff val="40000"/>
                    </a:schemeClr>
                  </a:solidFill>
                </a:ln>
              </p:spPr>
              <p:txBody>
                <a:bodyPr/>
                <a:lstStyle/>
                <a:p>
                  <a:pPr eaLnBrk="1" fontAlgn="auto" hangingPunct="1">
                    <a:spcBef>
                      <a:spcPts val="0"/>
                    </a:spcBef>
                    <a:spcAft>
                      <a:spcPts val="0"/>
                    </a:spcAft>
                    <a:defRPr/>
                  </a:pPr>
                  <a:endParaRPr lang="zh-CN" altLang="en-US">
                    <a:latin typeface="+mn-lt"/>
                    <a:ea typeface="+mn-ea"/>
                  </a:endParaRPr>
                </a:p>
              </p:txBody>
            </p:sp>
          </p:grpSp>
        </p:grpSp>
      </p:gr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kern="0">
                <a:solidFill>
                  <a:schemeClr val="tx1"/>
                </a:solidFill>
                <a:effectLst>
                  <a:outerShdw blurRad="38100" dist="19050" dir="2700000" algn="tl" rotWithShape="0">
                    <a:schemeClr val="dk1">
                      <a:alpha val="40000"/>
                    </a:schemeClr>
                  </a:outerShdw>
                </a:effectLst>
                <a:sym typeface="+mn-ea"/>
              </a:rPr>
              <a:t>技术支持</a:t>
            </a:r>
            <a:endParaRPr kern="0">
              <a:solidFill>
                <a:schemeClr val="tx1"/>
              </a:solidFill>
              <a:effectLst>
                <a:outerShdw blurRad="38100" dist="19050" dir="2700000" algn="tl" rotWithShape="0">
                  <a:schemeClr val="dk1">
                    <a:alpha val="40000"/>
                  </a:schemeClr>
                </a:outerShdw>
              </a:effectLst>
              <a:sym typeface="+mn-ea"/>
            </a:endParaRPr>
          </a:p>
        </p:txBody>
      </p:sp>
      <p:graphicFrame>
        <p:nvGraphicFramePr>
          <p:cNvPr id="4" name="表格 3"/>
          <p:cNvGraphicFramePr/>
          <p:nvPr>
            <p:custDataLst>
              <p:tags r:id="rId1"/>
            </p:custDataLst>
          </p:nvPr>
        </p:nvGraphicFramePr>
        <p:xfrm>
          <a:off x="1167130" y="1898650"/>
          <a:ext cx="8532495" cy="1524000"/>
        </p:xfrm>
        <a:graphic>
          <a:graphicData uri="http://schemas.openxmlformats.org/drawingml/2006/table">
            <a:tbl>
              <a:tblPr firstRow="1" bandRow="1">
                <a:tableStyleId>{5C22544A-7EE6-4342-B048-85BDC9FD1C3A}</a:tableStyleId>
              </a:tblPr>
              <a:tblGrid>
                <a:gridCol w="2133124"/>
                <a:gridCol w="2133124"/>
                <a:gridCol w="2133123"/>
                <a:gridCol w="2133124"/>
              </a:tblGrid>
              <a:tr h="381000">
                <a:tc>
                  <a:txBody>
                    <a:bodyPr/>
                    <a:p>
                      <a:pPr>
                        <a:buNone/>
                      </a:pPr>
                      <a:r>
                        <a:rPr lang="zh-CN" altLang="en-US"/>
                        <a:t>技术对接人员</a:t>
                      </a:r>
                      <a:endParaRPr lang="zh-CN" altLang="en-US"/>
                    </a:p>
                  </a:txBody>
                  <a:tcPr/>
                </a:tc>
                <a:tc>
                  <a:txBody>
                    <a:bodyPr/>
                    <a:p>
                      <a:pPr>
                        <a:buNone/>
                      </a:pPr>
                      <a:r>
                        <a:rPr lang="zh-CN" altLang="en-US"/>
                        <a:t>联系方式</a:t>
                      </a:r>
                      <a:endParaRPr lang="zh-CN" altLang="en-US"/>
                    </a:p>
                  </a:txBody>
                  <a:tcPr/>
                </a:tc>
                <a:tc>
                  <a:txBody>
                    <a:bodyPr/>
                    <a:p>
                      <a:pPr>
                        <a:buNone/>
                      </a:pPr>
                      <a:r>
                        <a:rPr lang="zh-CN" altLang="en-US"/>
                        <a:t>微信</a:t>
                      </a:r>
                      <a:endParaRPr lang="zh-CN" altLang="en-US"/>
                    </a:p>
                  </a:txBody>
                  <a:tcPr/>
                </a:tc>
                <a:tc>
                  <a:txBody>
                    <a:bodyPr/>
                    <a:p>
                      <a:pPr>
                        <a:buNone/>
                      </a:pPr>
                      <a:r>
                        <a:rPr lang="en-US" altLang="zh-CN"/>
                        <a:t>QQ</a:t>
                      </a:r>
                      <a:endParaRPr lang="zh-CN" altLang="en-US"/>
                    </a:p>
                  </a:txBody>
                  <a:tcPr/>
                </a:tc>
              </a:tr>
              <a:tr h="381000">
                <a:tc>
                  <a:txBody>
                    <a:bodyPr/>
                    <a:p>
                      <a:pPr>
                        <a:buNone/>
                      </a:pPr>
                      <a:r>
                        <a:rPr lang="zh-CN" altLang="en-US"/>
                        <a:t>史猛</a:t>
                      </a:r>
                      <a:endParaRPr lang="zh-CN" altLang="en-US"/>
                    </a:p>
                  </a:txBody>
                  <a:tcPr/>
                </a:tc>
                <a:tc>
                  <a:txBody>
                    <a:bodyPr/>
                    <a:p>
                      <a:pPr>
                        <a:buNone/>
                      </a:pPr>
                      <a:r>
                        <a:rPr lang="en-US" altLang="zh-CN"/>
                        <a:t>15129085647</a:t>
                      </a:r>
                      <a:endParaRPr lang="en-US" altLang="zh-CN"/>
                    </a:p>
                  </a:txBody>
                  <a:tcPr/>
                </a:tc>
                <a:tc>
                  <a:txBody>
                    <a:bodyPr/>
                    <a:p>
                      <a:pPr>
                        <a:buNone/>
                      </a:pPr>
                      <a:r>
                        <a:rPr lang="zh-CN" altLang="en-US"/>
                        <a:t>samooning</a:t>
                      </a:r>
                      <a:endParaRPr lang="zh-CN" altLang="en-US"/>
                    </a:p>
                  </a:txBody>
                  <a:tcPr/>
                </a:tc>
                <a:tc>
                  <a:txBody>
                    <a:bodyPr/>
                    <a:p>
                      <a:pPr>
                        <a:buNone/>
                      </a:pPr>
                      <a:r>
                        <a:rPr lang="zh-CN" altLang="en-US"/>
                        <a:t>510671982</a:t>
                      </a:r>
                      <a:endParaRPr lang="zh-CN" altLang="en-US"/>
                    </a:p>
                  </a:txBody>
                  <a:tcPr/>
                </a:tc>
              </a:tr>
              <a:tr h="381000">
                <a:tc>
                  <a:txBody>
                    <a:bodyPr/>
                    <a:p>
                      <a:pPr>
                        <a:buNone/>
                      </a:pPr>
                      <a:r>
                        <a:rPr lang="zh-CN" altLang="en-US"/>
                        <a:t>宗保龙</a:t>
                      </a:r>
                      <a:endParaRPr lang="zh-CN" altLang="en-US"/>
                    </a:p>
                  </a:txBody>
                  <a:tcPr/>
                </a:tc>
                <a:tc>
                  <a:txBody>
                    <a:bodyPr/>
                    <a:p>
                      <a:pPr>
                        <a:buNone/>
                      </a:pPr>
                      <a:r>
                        <a:rPr lang="en-US" altLang="zh-CN"/>
                        <a:t>18049028287</a:t>
                      </a:r>
                      <a:endParaRPr lang="en-US" altLang="zh-CN"/>
                    </a:p>
                  </a:txBody>
                  <a:tcPr/>
                </a:tc>
                <a:tc>
                  <a:txBody>
                    <a:bodyPr/>
                    <a:p>
                      <a:pPr>
                        <a:buNone/>
                      </a:pPr>
                      <a:r>
                        <a:rPr lang="en-US" altLang="zh-CN"/>
                        <a:t>xjtu_zbl</a:t>
                      </a:r>
                      <a:endParaRPr lang="en-US" altLang="zh-CN"/>
                    </a:p>
                  </a:txBody>
                  <a:tcPr/>
                </a:tc>
                <a:tc>
                  <a:txBody>
                    <a:bodyPr/>
                    <a:p>
                      <a:pPr>
                        <a:buNone/>
                      </a:pPr>
                      <a:r>
                        <a:rPr lang="en-US" altLang="zh-CN" sz="1800">
                          <a:sym typeface="+mn-ea"/>
                        </a:rPr>
                        <a:t>412032614</a:t>
                      </a:r>
                      <a:endParaRPr lang="en-US" altLang="zh-CN"/>
                    </a:p>
                  </a:txBody>
                  <a:tcPr/>
                </a:tc>
              </a:tr>
              <a:tr h="381000">
                <a:tc>
                  <a:txBody>
                    <a:bodyPr/>
                    <a:p>
                      <a:pPr>
                        <a:buNone/>
                      </a:pPr>
                      <a:r>
                        <a:rPr lang="zh-CN" altLang="en-US"/>
                        <a:t>李辉</a:t>
                      </a:r>
                      <a:endParaRPr lang="zh-CN" altLang="en-US"/>
                    </a:p>
                  </a:txBody>
                  <a:tcPr/>
                </a:tc>
                <a:tc>
                  <a:txBody>
                    <a:bodyPr/>
                    <a:p>
                      <a:pPr>
                        <a:buNone/>
                      </a:pPr>
                      <a:r>
                        <a:rPr lang="en-US" altLang="zh-CN"/>
                        <a:t>18209203930</a:t>
                      </a:r>
                      <a:endParaRPr lang="en-US" altLang="zh-CN"/>
                    </a:p>
                  </a:txBody>
                  <a:tcPr/>
                </a:tc>
                <a:tc>
                  <a:txBody>
                    <a:bodyPr/>
                    <a:p>
                      <a:pPr>
                        <a:buNone/>
                      </a:pPr>
                      <a:r>
                        <a:rPr lang="en-US" altLang="zh-CN"/>
                        <a:t>lihui93758902</a:t>
                      </a:r>
                      <a:endParaRPr lang="en-US" altLang="zh-CN"/>
                    </a:p>
                  </a:txBody>
                  <a:tcPr/>
                </a:tc>
                <a:tc>
                  <a:txBody>
                    <a:bodyPr/>
                    <a:p>
                      <a:pPr>
                        <a:buNone/>
                      </a:pPr>
                      <a:r>
                        <a:rPr lang="en-US" altLang="zh-CN" sz="1800">
                          <a:sym typeface="+mn-ea"/>
                        </a:rPr>
                        <a:t>93758902</a:t>
                      </a:r>
                      <a:endParaRPr lang="en-US" altLang="zh-CN"/>
                    </a:p>
                  </a:txBody>
                  <a:tcPr/>
                </a:tc>
              </a:tr>
            </a:tbl>
          </a:graphicData>
        </a:graphic>
      </p:graphicFrame>
      <p:sp>
        <p:nvSpPr>
          <p:cNvPr id="6" name="TextBox 10"/>
          <p:cNvSpPr txBox="1"/>
          <p:nvPr/>
        </p:nvSpPr>
        <p:spPr>
          <a:xfrm>
            <a:off x="0" y="1087120"/>
            <a:ext cx="400621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技术对接人员</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67310" y="3744595"/>
            <a:ext cx="400621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技术交流群</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p:nvPr>
            <p:custDataLst>
              <p:tags r:id="rId2"/>
            </p:custDataLst>
          </p:nvPr>
        </p:nvGraphicFramePr>
        <p:xfrm>
          <a:off x="1167130" y="4663440"/>
          <a:ext cx="8533130" cy="746760"/>
        </p:xfrm>
        <a:graphic>
          <a:graphicData uri="http://schemas.openxmlformats.org/drawingml/2006/table">
            <a:tbl>
              <a:tblPr firstRow="1" bandRow="1">
                <a:tableStyleId>{5C22544A-7EE6-4342-B048-85BDC9FD1C3A}</a:tableStyleId>
              </a:tblPr>
              <a:tblGrid>
                <a:gridCol w="4266565"/>
                <a:gridCol w="4266565"/>
              </a:tblGrid>
              <a:tr h="0">
                <a:tc>
                  <a:txBody>
                    <a:bodyPr/>
                    <a:p>
                      <a:pPr>
                        <a:buNone/>
                      </a:pPr>
                      <a:endParaRPr lang="zh-CN" altLang="en-US"/>
                    </a:p>
                  </a:txBody>
                  <a:tcPr/>
                </a:tc>
                <a:tc>
                  <a:txBody>
                    <a:bodyPr/>
                    <a:p>
                      <a:pPr>
                        <a:buNone/>
                      </a:pPr>
                      <a:r>
                        <a:rPr lang="en-US" altLang="zh-CN"/>
                        <a:t>QQ</a:t>
                      </a:r>
                      <a:endParaRPr lang="en-US" altLang="zh-CN"/>
                    </a:p>
                  </a:txBody>
                  <a:tcPr/>
                </a:tc>
              </a:tr>
              <a:tr h="381000">
                <a:tc>
                  <a:txBody>
                    <a:bodyPr/>
                    <a:p>
                      <a:pPr>
                        <a:buNone/>
                      </a:pPr>
                      <a:r>
                        <a:rPr lang="zh-CN" altLang="en-US"/>
                        <a:t>恒巨和线路的朋友们</a:t>
                      </a:r>
                      <a:endParaRPr lang="zh-CN" altLang="en-US"/>
                    </a:p>
                  </a:txBody>
                  <a:tcPr/>
                </a:tc>
                <a:tc>
                  <a:txBody>
                    <a:bodyPr/>
                    <a:p>
                      <a:pPr>
                        <a:buNone/>
                      </a:pPr>
                      <a:r>
                        <a:rPr lang="en-US" altLang="zh-CN"/>
                        <a:t>221288654</a:t>
                      </a:r>
                      <a:endParaRPr lang="en-US" altLang="zh-CN"/>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614045" y="277495"/>
            <a:ext cx="11445240" cy="6580505"/>
            <a:chOff x="967" y="437"/>
            <a:chExt cx="18024" cy="10363"/>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0" y="4340"/>
              <a:ext cx="11961" cy="6460"/>
            </a:xfrm>
            <a:prstGeom prst="rect">
              <a:avLst/>
            </a:prstGeom>
          </p:spPr>
        </p:pic>
        <p:sp>
          <p:nvSpPr>
            <p:cNvPr id="5" name="TextBox 4"/>
            <p:cNvSpPr txBox="1"/>
            <p:nvPr/>
          </p:nvSpPr>
          <p:spPr>
            <a:xfrm>
              <a:off x="1993" y="2652"/>
              <a:ext cx="13894" cy="1598"/>
            </a:xfrm>
            <a:prstGeom prst="rect">
              <a:avLst/>
            </a:prstGeom>
            <a:noFill/>
            <a:effectLst/>
          </p:spPr>
          <p:txBody>
            <a:bodyPr wrap="square" rtlCol="0">
              <a:spAutoFit/>
            </a:bodyPr>
            <a:lstStyle/>
            <a:p>
              <a:r>
                <a:rPr lang="en-US" altLang="zh-CN" sz="6000" b="1" spc="-15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THANK YOU</a:t>
              </a:r>
              <a:endParaRPr sz="6000" dirty="0">
                <a:solidFill>
                  <a:schemeClr val="bg1"/>
                </a:solidFill>
                <a:effectLst>
                  <a:outerShdw blurRad="38100" dist="38100" dir="2700000" algn="tl">
                    <a:srgbClr val="000000">
                      <a:alpha val="43137"/>
                    </a:srgbClr>
                  </a:outerShdw>
                </a:effectLst>
                <a:latin typeface="迷你简汉真广标" panose="02010600030101010101" pitchFamily="49" charset="-122"/>
                <a:ea typeface="迷你简汉真广标" panose="02010600030101010101" pitchFamily="49" charset="-122"/>
              </a:endParaRPr>
            </a:p>
          </p:txBody>
        </p:sp>
        <p:sp>
          <p:nvSpPr>
            <p:cNvPr id="17" name="TextBox 4"/>
            <p:cNvSpPr txBox="1"/>
            <p:nvPr/>
          </p:nvSpPr>
          <p:spPr>
            <a:xfrm>
              <a:off x="967" y="662"/>
              <a:ext cx="5390" cy="824"/>
            </a:xfrm>
            <a:prstGeom prst="rect">
              <a:avLst/>
            </a:prstGeom>
            <a:noFill/>
          </p:spPr>
          <p:txBody>
            <a:bodyPr wrap="none" rtlCol="0">
              <a:spAutoFit/>
            </a:bodyPr>
            <a:lstStyle/>
            <a:p>
              <a:pPr defTabSz="1218565"/>
              <a:r>
                <a:rPr lang="zh-CN" altLang="en-US" sz="2800" kern="0" dirty="0">
                  <a:solidFill>
                    <a:srgbClr val="FFCD2D"/>
                  </a:solidFill>
                  <a:latin typeface="微软雅黑" panose="020B0503020204020204" pitchFamily="34" charset="-122"/>
                  <a:ea typeface="微软雅黑" panose="020B0503020204020204" pitchFamily="34" charset="-122"/>
                </a:rPr>
                <a:t>乘风破浪 </a:t>
              </a:r>
              <a:r>
                <a:rPr lang="en-US" altLang="zh-CN" sz="2800" kern="0" dirty="0">
                  <a:solidFill>
                    <a:srgbClr val="FFCD2D"/>
                  </a:solidFill>
                  <a:latin typeface="微软雅黑" panose="020B0503020204020204" pitchFamily="34" charset="-122"/>
                  <a:ea typeface="微软雅黑" panose="020B0503020204020204" pitchFamily="34" charset="-122"/>
                </a:rPr>
                <a:t>  </a:t>
              </a:r>
              <a:r>
                <a:rPr lang="zh-CN" altLang="en-US" sz="2800" kern="0" dirty="0">
                  <a:solidFill>
                    <a:srgbClr val="FFCD2D"/>
                  </a:solidFill>
                  <a:latin typeface="微软雅黑" panose="020B0503020204020204" pitchFamily="34" charset="-122"/>
                  <a:ea typeface="微软雅黑" panose="020B0503020204020204" pitchFamily="34" charset="-122"/>
                </a:rPr>
                <a:t>一路领航</a:t>
              </a:r>
              <a:endParaRPr lang="zh-CN" altLang="en-US" sz="2800" kern="0" dirty="0">
                <a:solidFill>
                  <a:srgbClr val="FFCD2D"/>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46" y="2399"/>
              <a:ext cx="4531" cy="2275"/>
            </a:xfrm>
            <a:prstGeom prst="rect">
              <a:avLst/>
            </a:prstGeom>
          </p:spPr>
        </p:pic>
        <p:grpSp>
          <p:nvGrpSpPr>
            <p:cNvPr id="2" name="组合 1"/>
            <p:cNvGrpSpPr/>
            <p:nvPr/>
          </p:nvGrpSpPr>
          <p:grpSpPr>
            <a:xfrm>
              <a:off x="17002" y="437"/>
              <a:ext cx="1632" cy="1480"/>
              <a:chOff x="13815" y="407"/>
              <a:chExt cx="1632" cy="1480"/>
            </a:xfrm>
          </p:grpSpPr>
          <p:sp>
            <p:nvSpPr>
              <p:cNvPr id="13" name="椭圆 12"/>
              <p:cNvSpPr/>
              <p:nvPr/>
            </p:nvSpPr>
            <p:spPr>
              <a:xfrm>
                <a:off x="13896" y="407"/>
                <a:ext cx="1537" cy="148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恒巨软件1"/>
              <p:cNvPicPr>
                <a:picLocks noChangeAspect="1"/>
              </p:cNvPicPr>
              <p:nvPr/>
            </p:nvPicPr>
            <p:blipFill>
              <a:blip r:embed="rId4"/>
              <a:srcRect/>
              <a:stretch>
                <a:fillRect/>
              </a:stretch>
            </p:blipFill>
            <p:spPr>
              <a:xfrm>
                <a:off x="13815" y="437"/>
                <a:ext cx="1633" cy="1213"/>
              </a:xfrm>
              <a:prstGeom prst="rect">
                <a:avLst/>
              </a:prstGeom>
            </p:spPr>
          </p:pic>
        </p:grpSp>
      </p:grpSp>
    </p:spTree>
    <p:custDataLst>
      <p:tags r:id="rId5"/>
    </p:custDataLst>
  </p:cSld>
  <p:clrMapOvr>
    <a:masterClrMapping/>
  </p:clrMapOvr>
  <mc:AlternateContent xmlns:mc="http://schemas.openxmlformats.org/markup-compatibility/2006">
    <mc:Choice xmlns:p14="http://schemas.microsoft.com/office/powerpoint/2010/main" Requires="p14">
      <p:transition>
        <p14:prism/>
      </p:transition>
    </mc:Choice>
    <mc:Fallback>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典型问题003-</a:t>
            </a:r>
            <a:r>
              <a:rPr kern="0">
                <a:solidFill>
                  <a:schemeClr val="tx1"/>
                </a:solidFill>
                <a:effectLst>
                  <a:outerShdw blurRad="38100" dist="19050" dir="2700000" algn="tl" rotWithShape="0">
                    <a:schemeClr val="dk1">
                      <a:alpha val="40000"/>
                    </a:schemeClr>
                  </a:outerShdw>
                </a:effectLst>
                <a:sym typeface="+mn-ea"/>
              </a:rPr>
              <a:t>杆塔类型</a:t>
            </a:r>
            <a:r>
              <a:rPr kern="0">
                <a:solidFill>
                  <a:schemeClr val="tx1"/>
                </a:solidFill>
                <a:effectLst>
                  <a:outerShdw blurRad="38100" dist="19050" dir="2700000" algn="tl" rotWithShape="0">
                    <a:schemeClr val="dk1">
                      <a:alpha val="40000"/>
                    </a:schemeClr>
                  </a:outerShdw>
                </a:effectLst>
                <a:sym typeface="+mn-ea"/>
              </a:rPr>
              <a:t>影响哪些内容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847725" y="1326515"/>
            <a:ext cx="1109027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杆塔类型</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一般耐张塔</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1262380" y="2038350"/>
            <a:ext cx="10929620"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代</a:t>
            </a: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档距前后独立设定：前后侧</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张力一般不同</a:t>
            </a:r>
            <a:endParaRPr 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通过挂线板传力：线条力可直接传递至塔身</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2098675" y="3955415"/>
            <a:ext cx="2626360" cy="6807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7" name="直接箭头连接符 6"/>
          <p:cNvCxnSpPr/>
          <p:nvPr/>
        </p:nvCxnSpPr>
        <p:spPr>
          <a:xfrm flipV="1">
            <a:off x="1748790" y="3696970"/>
            <a:ext cx="1739265" cy="6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1762760" y="3696970"/>
            <a:ext cx="0" cy="15335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915795" y="3380740"/>
            <a:ext cx="1331595" cy="368300"/>
          </a:xfrm>
          <a:prstGeom prst="rect">
            <a:avLst/>
          </a:prstGeom>
          <a:noFill/>
        </p:spPr>
        <p:txBody>
          <a:bodyPr wrap="none" rtlCol="0">
            <a:spAutoFit/>
          </a:bodyPr>
          <a:p>
            <a:r>
              <a:rPr lang="zh-CN" altLang="en-US"/>
              <a:t>横担方向</a:t>
            </a:r>
            <a:r>
              <a:rPr lang="en-US" altLang="zh-CN"/>
              <a:t>(</a:t>
            </a:r>
            <a:r>
              <a:rPr lang="en-US" altLang="zh-CN"/>
              <a:t>x)</a:t>
            </a:r>
            <a:endParaRPr lang="en-US" altLang="zh-CN"/>
          </a:p>
        </p:txBody>
      </p:sp>
      <p:sp>
        <p:nvSpPr>
          <p:cNvPr id="11" name="文本框 10"/>
          <p:cNvSpPr txBox="1"/>
          <p:nvPr/>
        </p:nvSpPr>
        <p:spPr>
          <a:xfrm>
            <a:off x="1262380" y="3840480"/>
            <a:ext cx="459740" cy="1246505"/>
          </a:xfrm>
          <a:prstGeom prst="rect">
            <a:avLst/>
          </a:prstGeom>
          <a:noFill/>
        </p:spPr>
        <p:txBody>
          <a:bodyPr vert="eaVert" wrap="none" rtlCol="0">
            <a:spAutoFit/>
          </a:bodyPr>
          <a:p>
            <a:r>
              <a:rPr lang="zh-CN" altLang="en-US"/>
              <a:t>线条方向</a:t>
            </a:r>
            <a:r>
              <a:rPr lang="en-US" altLang="zh-CN"/>
              <a:t>(y)</a:t>
            </a:r>
            <a:endParaRPr lang="en-US" altLang="zh-CN"/>
          </a:p>
        </p:txBody>
      </p:sp>
      <p:cxnSp>
        <p:nvCxnSpPr>
          <p:cNvPr id="12" name="直接箭头连接符 11"/>
          <p:cNvCxnSpPr/>
          <p:nvPr/>
        </p:nvCxnSpPr>
        <p:spPr>
          <a:xfrm flipV="1">
            <a:off x="4705350" y="3401695"/>
            <a:ext cx="95885" cy="57531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13" name="直接箭头连接符 12"/>
          <p:cNvCxnSpPr/>
          <p:nvPr/>
        </p:nvCxnSpPr>
        <p:spPr>
          <a:xfrm>
            <a:off x="4724400" y="4599940"/>
            <a:ext cx="163195" cy="56578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15" name="文本框 14"/>
          <p:cNvSpPr txBox="1"/>
          <p:nvPr/>
        </p:nvSpPr>
        <p:spPr>
          <a:xfrm>
            <a:off x="4832350" y="3513455"/>
            <a:ext cx="459740" cy="368300"/>
          </a:xfrm>
          <a:prstGeom prst="rect">
            <a:avLst/>
          </a:prstGeom>
          <a:noFill/>
        </p:spPr>
        <p:txBody>
          <a:bodyPr wrap="none" rtlCol="0">
            <a:spAutoFit/>
          </a:bodyPr>
          <a:p>
            <a:r>
              <a:rPr lang="en-US"/>
              <a:t>TH</a:t>
            </a:r>
            <a:endParaRPr lang="zh-CN" altLang="en-US"/>
          </a:p>
        </p:txBody>
      </p:sp>
      <p:sp>
        <p:nvSpPr>
          <p:cNvPr id="16" name="文本框 15"/>
          <p:cNvSpPr txBox="1"/>
          <p:nvPr/>
        </p:nvSpPr>
        <p:spPr>
          <a:xfrm>
            <a:off x="4870450" y="4718685"/>
            <a:ext cx="474345" cy="368300"/>
          </a:xfrm>
          <a:prstGeom prst="rect">
            <a:avLst/>
          </a:prstGeom>
          <a:noFill/>
        </p:spPr>
        <p:txBody>
          <a:bodyPr wrap="none" rtlCol="0">
            <a:spAutoFit/>
          </a:bodyPr>
          <a:p>
            <a:r>
              <a:rPr lang="en-US"/>
              <a:t>T</a:t>
            </a:r>
            <a:r>
              <a:rPr lang="en-US" altLang="zh-CN"/>
              <a:t>Q</a:t>
            </a:r>
            <a:endParaRPr lang="en-US" altLang="zh-CN"/>
          </a:p>
        </p:txBody>
      </p:sp>
      <p:graphicFrame>
        <p:nvGraphicFramePr>
          <p:cNvPr id="17" name="对象 16">
            <a:hlinkClick r:id="" action="ppaction://ole?verb="/>
          </p:cNvPr>
          <p:cNvGraphicFramePr>
            <a:graphicFrameLocks noChangeAspect="1"/>
          </p:cNvGraphicFramePr>
          <p:nvPr/>
        </p:nvGraphicFramePr>
        <p:xfrm>
          <a:off x="6861810" y="3513138"/>
          <a:ext cx="4768850" cy="1383030"/>
        </p:xfrm>
        <a:graphic>
          <a:graphicData uri="http://schemas.openxmlformats.org/presentationml/2006/ole">
            <mc:AlternateContent xmlns:mc="http://schemas.openxmlformats.org/markup-compatibility/2006">
              <mc:Choice xmlns:v="urn:schemas-microsoft-com:vml" Requires="v">
                <p:oleObj spid="_x0000_s1025" name="" r:id="rId1" imgW="1663700" imgH="482600" progId="Equation.KSEE3">
                  <p:embed/>
                </p:oleObj>
              </mc:Choice>
              <mc:Fallback>
                <p:oleObj name="" r:id="rId1" imgW="1663700" imgH="482600" progId="Equation.KSEE3">
                  <p:embed/>
                  <p:pic>
                    <p:nvPicPr>
                      <p:cNvPr id="0" name="图片 1024"/>
                      <p:cNvPicPr/>
                      <p:nvPr/>
                    </p:nvPicPr>
                    <p:blipFill>
                      <a:blip r:embed="rId2"/>
                      <a:stretch>
                        <a:fillRect/>
                      </a:stretch>
                    </p:blipFill>
                    <p:spPr>
                      <a:xfrm>
                        <a:off x="6861810" y="3513138"/>
                        <a:ext cx="4768850" cy="1383030"/>
                      </a:xfrm>
                      <a:prstGeom prst="rect">
                        <a:avLst/>
                      </a:prstGeom>
                    </p:spPr>
                  </p:pic>
                </p:oleObj>
              </mc:Fallback>
            </mc:AlternateContent>
          </a:graphicData>
        </a:graphic>
      </p:graphicFrame>
      <p:sp>
        <p:nvSpPr>
          <p:cNvPr id="19" name="右箭头 18"/>
          <p:cNvSpPr/>
          <p:nvPr/>
        </p:nvSpPr>
        <p:spPr>
          <a:xfrm>
            <a:off x="5606415" y="4052570"/>
            <a:ext cx="979170" cy="485775"/>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p>
            <a:pPr algn="ctr"/>
            <a:endParaRPr lang="zh-CN" altLang="en-US"/>
          </a:p>
        </p:txBody>
      </p:sp>
      <p:sp>
        <p:nvSpPr>
          <p:cNvPr id="3" name="左箭头 2">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典型问题003-</a:t>
            </a:r>
            <a:r>
              <a:rPr kern="0">
                <a:solidFill>
                  <a:schemeClr val="tx1"/>
                </a:solidFill>
                <a:effectLst>
                  <a:outerShdw blurRad="38100" dist="19050" dir="2700000" algn="tl" rotWithShape="0">
                    <a:schemeClr val="dk1">
                      <a:alpha val="40000"/>
                    </a:schemeClr>
                  </a:outerShdw>
                </a:effectLst>
                <a:sym typeface="+mn-ea"/>
              </a:rPr>
              <a:t>杆塔类型</a:t>
            </a:r>
            <a:r>
              <a:rPr kern="0">
                <a:solidFill>
                  <a:schemeClr val="tx1"/>
                </a:solidFill>
                <a:effectLst>
                  <a:outerShdw blurRad="38100" dist="19050" dir="2700000" algn="tl" rotWithShape="0">
                    <a:schemeClr val="dk1">
                      <a:alpha val="40000"/>
                    </a:schemeClr>
                  </a:outerShdw>
                </a:effectLst>
                <a:sym typeface="+mn-ea"/>
              </a:rPr>
              <a:t>影响哪些内容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847725" y="1326515"/>
            <a:ext cx="1109027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杆塔类型</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终端塔</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1262380" y="2038350"/>
            <a:ext cx="1092962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进构架侧：一般小档距</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小截面电线</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张力放松</a:t>
            </a:r>
            <a:endParaRPr 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出构架侧：同常规耐张塔</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SmartLoad</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定义：终端塔后侧所有档距信息为</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0</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2098675" y="5298440"/>
            <a:ext cx="2626360" cy="6807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7" name="直接箭头连接符 6"/>
          <p:cNvCxnSpPr/>
          <p:nvPr/>
        </p:nvCxnSpPr>
        <p:spPr>
          <a:xfrm flipV="1">
            <a:off x="1748790" y="5039995"/>
            <a:ext cx="1739265" cy="6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1762760" y="5039995"/>
            <a:ext cx="0" cy="15335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915795" y="4723765"/>
            <a:ext cx="1331595" cy="368300"/>
          </a:xfrm>
          <a:prstGeom prst="rect">
            <a:avLst/>
          </a:prstGeom>
          <a:noFill/>
        </p:spPr>
        <p:txBody>
          <a:bodyPr wrap="none" rtlCol="0">
            <a:spAutoFit/>
          </a:bodyPr>
          <a:p>
            <a:r>
              <a:rPr lang="zh-CN" altLang="en-US"/>
              <a:t>横担方向</a:t>
            </a:r>
            <a:r>
              <a:rPr lang="en-US" altLang="zh-CN"/>
              <a:t>(</a:t>
            </a:r>
            <a:r>
              <a:rPr lang="en-US" altLang="zh-CN"/>
              <a:t>x)</a:t>
            </a:r>
            <a:endParaRPr lang="en-US" altLang="zh-CN"/>
          </a:p>
        </p:txBody>
      </p:sp>
      <p:sp>
        <p:nvSpPr>
          <p:cNvPr id="11" name="文本框 10"/>
          <p:cNvSpPr txBox="1"/>
          <p:nvPr/>
        </p:nvSpPr>
        <p:spPr>
          <a:xfrm>
            <a:off x="1262380" y="5183505"/>
            <a:ext cx="459740" cy="1246505"/>
          </a:xfrm>
          <a:prstGeom prst="rect">
            <a:avLst/>
          </a:prstGeom>
          <a:noFill/>
        </p:spPr>
        <p:txBody>
          <a:bodyPr vert="eaVert" wrap="none" rtlCol="0">
            <a:spAutoFit/>
          </a:bodyPr>
          <a:p>
            <a:r>
              <a:rPr lang="zh-CN" altLang="en-US"/>
              <a:t>线条方向</a:t>
            </a:r>
            <a:r>
              <a:rPr lang="en-US" altLang="zh-CN"/>
              <a:t>(y)</a:t>
            </a:r>
            <a:endParaRPr lang="en-US" altLang="zh-CN"/>
          </a:p>
        </p:txBody>
      </p:sp>
      <p:cxnSp>
        <p:nvCxnSpPr>
          <p:cNvPr id="13" name="直接箭头连接符 12"/>
          <p:cNvCxnSpPr/>
          <p:nvPr/>
        </p:nvCxnSpPr>
        <p:spPr>
          <a:xfrm>
            <a:off x="4724400" y="5942965"/>
            <a:ext cx="163195" cy="56578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16" name="文本框 15"/>
          <p:cNvSpPr txBox="1"/>
          <p:nvPr/>
        </p:nvSpPr>
        <p:spPr>
          <a:xfrm>
            <a:off x="4870450" y="6061710"/>
            <a:ext cx="474345" cy="368300"/>
          </a:xfrm>
          <a:prstGeom prst="rect">
            <a:avLst/>
          </a:prstGeom>
          <a:noFill/>
        </p:spPr>
        <p:txBody>
          <a:bodyPr wrap="none" rtlCol="0">
            <a:spAutoFit/>
          </a:bodyPr>
          <a:p>
            <a:r>
              <a:rPr lang="en-US"/>
              <a:t>T</a:t>
            </a:r>
            <a:r>
              <a:rPr lang="en-US" altLang="zh-CN"/>
              <a:t>Q</a:t>
            </a:r>
            <a:endParaRPr lang="en-US" altLang="zh-CN"/>
          </a:p>
        </p:txBody>
      </p:sp>
      <p:graphicFrame>
        <p:nvGraphicFramePr>
          <p:cNvPr id="17" name="对象 16">
            <a:hlinkClick r:id="" action="ppaction://ole?verb="/>
          </p:cNvPr>
          <p:cNvGraphicFramePr>
            <a:graphicFrameLocks noChangeAspect="1"/>
          </p:cNvGraphicFramePr>
          <p:nvPr/>
        </p:nvGraphicFramePr>
        <p:xfrm>
          <a:off x="7000558" y="4946333"/>
          <a:ext cx="2766695" cy="1383030"/>
        </p:xfrm>
        <a:graphic>
          <a:graphicData uri="http://schemas.openxmlformats.org/presentationml/2006/ole">
            <mc:AlternateContent xmlns:mc="http://schemas.openxmlformats.org/markup-compatibility/2006">
              <mc:Choice xmlns:v="urn:schemas-microsoft-com:vml" Requires="v">
                <p:oleObj spid="_x0000_s1025" name="" r:id="rId1" imgW="965200" imgH="482600" progId="Equation.KSEE3">
                  <p:embed/>
                </p:oleObj>
              </mc:Choice>
              <mc:Fallback>
                <p:oleObj name="" r:id="rId1" imgW="965200" imgH="482600" progId="Equation.KSEE3">
                  <p:embed/>
                  <p:pic>
                    <p:nvPicPr>
                      <p:cNvPr id="0" name="图片 1024"/>
                      <p:cNvPicPr/>
                      <p:nvPr/>
                    </p:nvPicPr>
                    <p:blipFill>
                      <a:blip r:embed="rId2"/>
                      <a:stretch>
                        <a:fillRect/>
                      </a:stretch>
                    </p:blipFill>
                    <p:spPr>
                      <a:xfrm>
                        <a:off x="7000558" y="4946333"/>
                        <a:ext cx="2766695" cy="1383030"/>
                      </a:xfrm>
                      <a:prstGeom prst="rect">
                        <a:avLst/>
                      </a:prstGeom>
                    </p:spPr>
                  </p:pic>
                </p:oleObj>
              </mc:Fallback>
            </mc:AlternateContent>
          </a:graphicData>
        </a:graphic>
      </p:graphicFrame>
      <p:sp>
        <p:nvSpPr>
          <p:cNvPr id="19" name="右箭头 18"/>
          <p:cNvSpPr/>
          <p:nvPr/>
        </p:nvSpPr>
        <p:spPr>
          <a:xfrm>
            <a:off x="5606415" y="5395595"/>
            <a:ext cx="979170" cy="485775"/>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p>
            <a:pPr algn="ctr"/>
            <a:endParaRPr lang="zh-CN" altLang="en-US"/>
          </a:p>
        </p:txBody>
      </p:sp>
      <p:pic>
        <p:nvPicPr>
          <p:cNvPr id="3" name="图片 2"/>
          <p:cNvPicPr>
            <a:picLocks noChangeAspect="1"/>
          </p:cNvPicPr>
          <p:nvPr/>
        </p:nvPicPr>
        <p:blipFill>
          <a:blip r:embed="rId3"/>
          <a:stretch>
            <a:fillRect/>
          </a:stretch>
        </p:blipFill>
        <p:spPr>
          <a:xfrm>
            <a:off x="2214245" y="3751580"/>
            <a:ext cx="9182100" cy="828675"/>
          </a:xfrm>
          <a:prstGeom prst="rect">
            <a:avLst/>
          </a:prstGeom>
        </p:spPr>
      </p:pic>
      <p:sp>
        <p:nvSpPr>
          <p:cNvPr id="4" name="左箭头 3">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典型问题004-</a:t>
            </a:r>
            <a:r>
              <a:rPr kern="0">
                <a:solidFill>
                  <a:schemeClr val="tx1"/>
                </a:solidFill>
                <a:effectLst>
                  <a:outerShdw blurRad="38100" dist="19050" dir="2700000" algn="tl" rotWithShape="0">
                    <a:schemeClr val="dk1">
                      <a:alpha val="40000"/>
                    </a:schemeClr>
                  </a:outerShdw>
                </a:effectLst>
                <a:sym typeface="+mn-ea"/>
              </a:rPr>
              <a:t>终端塔负载的特殊点以及</a:t>
            </a:r>
            <a:r>
              <a:rPr kern="0">
                <a:solidFill>
                  <a:schemeClr val="tx1"/>
                </a:solidFill>
                <a:effectLst>
                  <a:outerShdw blurRad="38100" dist="19050" dir="2700000" algn="tl" rotWithShape="0">
                    <a:schemeClr val="dk1">
                      <a:alpha val="40000"/>
                    </a:schemeClr>
                  </a:outerShdw>
                </a:effectLst>
                <a:sym typeface="+mn-ea"/>
              </a:rPr>
              <a:t>如何判定？</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847725" y="1326515"/>
            <a:ext cx="1109027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终端塔</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负载特点</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10"/>
          <p:cNvSpPr txBox="1"/>
          <p:nvPr/>
        </p:nvSpPr>
        <p:spPr>
          <a:xfrm>
            <a:off x="1281430" y="1971675"/>
            <a:ext cx="995934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一侧荷载绝对占优（如前侧档距</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300</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，后侧档距</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50</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rgbClr val="FF0000"/>
                </a:solidFill>
                <a:latin typeface="微软雅黑" panose="020B0503020204020204" pitchFamily="34" charset="-122"/>
                <a:ea typeface="微软雅黑" panose="020B0503020204020204" pitchFamily="34" charset="-122"/>
              </a:rPr>
              <a:t>前后侧</a:t>
            </a:r>
            <a:r>
              <a:rPr lang="zh-CN" altLang="en-US" sz="2400" kern="0" dirty="0">
                <a:solidFill>
                  <a:srgbClr val="FF0000"/>
                </a:solidFill>
                <a:latin typeface="微软雅黑" panose="020B0503020204020204" pitchFamily="34" charset="-122"/>
                <a:ea typeface="微软雅黑" panose="020B0503020204020204" pitchFamily="34" charset="-122"/>
              </a:rPr>
              <a:t>受力不平衡</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是控制终端塔杆件的主要原因</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小荷载侧按</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0</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载考虑下的杆塔计算</a:t>
            </a:r>
            <a:r>
              <a:rPr lang="zh-CN" altLang="en-US" sz="2400" kern="0" dirty="0">
                <a:solidFill>
                  <a:srgbClr val="FF0000"/>
                </a:solidFill>
                <a:latin typeface="微软雅黑" panose="020B0503020204020204" pitchFamily="34" charset="-122"/>
                <a:ea typeface="微软雅黑" panose="020B0503020204020204" pitchFamily="34" charset="-122"/>
              </a:rPr>
              <a:t>更偏安全</a:t>
            </a:r>
            <a:endParaRPr lang="zh-CN" altLang="en-US" sz="2400" kern="0" dirty="0">
              <a:solidFill>
                <a:srgbClr val="FF0000"/>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917575" y="3682365"/>
            <a:ext cx="1109027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判定</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依据</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1224280" y="4200525"/>
            <a:ext cx="995934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一侧档距绝对占优即可</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10"/>
          <p:cNvSpPr txBox="1"/>
          <p:nvPr/>
        </p:nvSpPr>
        <p:spPr>
          <a:xfrm>
            <a:off x="996950" y="4845685"/>
            <a:ext cx="1109027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补充说明</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TextBox 10"/>
          <p:cNvSpPr txBox="1"/>
          <p:nvPr/>
        </p:nvSpPr>
        <p:spPr>
          <a:xfrm>
            <a:off x="1281430" y="5581015"/>
            <a:ext cx="1044765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一侧档距如</a:t>
            </a:r>
            <a:r>
              <a:rPr lang="zh-CN" altLang="en-US" sz="2400" kern="0" dirty="0">
                <a:solidFill>
                  <a:srgbClr val="FF0000"/>
                </a:solidFill>
                <a:latin typeface="微软雅黑" panose="020B0503020204020204" pitchFamily="34" charset="-122"/>
                <a:ea typeface="微软雅黑" panose="020B0503020204020204" pitchFamily="34" charset="-122"/>
              </a:rPr>
              <a:t>不</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绝对占优，即便进出构架，建议按</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一般耐张塔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考虑</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rgbClr val="FF0000"/>
                </a:solidFill>
                <a:latin typeface="微软雅黑" panose="020B0503020204020204" pitchFamily="34" charset="-122"/>
                <a:ea typeface="微软雅黑" panose="020B0503020204020204" pitchFamily="34" charset="-122"/>
              </a:rPr>
              <a:t>非</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进出构架杆塔的耐张塔</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，如一侧档距绝对占优，建议按</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终端塔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考虑</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典型问题004-</a:t>
            </a:r>
            <a:r>
              <a:rPr kern="0">
                <a:solidFill>
                  <a:schemeClr val="tx1"/>
                </a:solidFill>
                <a:effectLst>
                  <a:outerShdw blurRad="38100" dist="19050" dir="2700000" algn="tl" rotWithShape="0">
                    <a:schemeClr val="dk1">
                      <a:alpha val="40000"/>
                    </a:schemeClr>
                  </a:outerShdw>
                </a:effectLst>
                <a:sym typeface="+mn-ea"/>
              </a:rPr>
              <a:t>终端塔负载的特殊点以及</a:t>
            </a:r>
            <a:r>
              <a:rPr kern="0">
                <a:solidFill>
                  <a:schemeClr val="tx1"/>
                </a:solidFill>
                <a:effectLst>
                  <a:outerShdw blurRad="38100" dist="19050" dir="2700000" algn="tl" rotWithShape="0">
                    <a:schemeClr val="dk1">
                      <a:alpha val="40000"/>
                    </a:schemeClr>
                  </a:outerShdw>
                </a:effectLst>
                <a:sym typeface="+mn-ea"/>
              </a:rPr>
              <a:t>如何判定？</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847725" y="1326515"/>
            <a:ext cx="1109027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特殊说明：如</a:t>
            </a:r>
            <a:r>
              <a:rPr lang="zh-CN" altLang="en-US" sz="2400" kern="0" dirty="0">
                <a:solidFill>
                  <a:srgbClr val="FF0000"/>
                </a:solidFill>
                <a:latin typeface="微软雅黑" panose="020B0503020204020204" pitchFamily="34" charset="-122"/>
                <a:ea typeface="微软雅黑" panose="020B0503020204020204" pitchFamily="34" charset="-122"/>
              </a:rPr>
              <a:t>无法</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判断</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终端塔</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一侧荷载是否绝对占优，建议</a:t>
            </a:r>
            <a:r>
              <a:rPr lang="zh-CN" altLang="en-US" sz="2400" kern="0" dirty="0">
                <a:solidFill>
                  <a:srgbClr val="FF0000"/>
                </a:solidFill>
                <a:latin typeface="微软雅黑" panose="020B0503020204020204" pitchFamily="34" charset="-122"/>
                <a:ea typeface="微软雅黑" panose="020B0503020204020204" pitchFamily="34" charset="-122"/>
              </a:rPr>
              <a:t>兼型计算</a:t>
            </a:r>
            <a:endParaRPr lang="zh-CN" altLang="en-US" sz="2400" kern="0" dirty="0">
              <a:solidFill>
                <a:srgbClr val="FF0000"/>
              </a:solidFill>
              <a:latin typeface="微软雅黑" panose="020B0503020204020204" pitchFamily="34" charset="-122"/>
              <a:ea typeface="微软雅黑" panose="020B0503020204020204" pitchFamily="34" charset="-122"/>
            </a:endParaRPr>
          </a:p>
        </p:txBody>
      </p:sp>
      <p:sp>
        <p:nvSpPr>
          <p:cNvPr id="3" name="TextBox 10"/>
          <p:cNvSpPr txBox="1"/>
          <p:nvPr/>
        </p:nvSpPr>
        <p:spPr>
          <a:xfrm>
            <a:off x="1300480" y="2038350"/>
            <a:ext cx="995934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按终端塔计算一次</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前侧档距值按</a:t>
            </a:r>
            <a:r>
              <a:rPr lang="zh-CN" altLang="en-US" sz="2400" kern="0" dirty="0">
                <a:solidFill>
                  <a:srgbClr val="FF0000"/>
                </a:solidFill>
                <a:latin typeface="微软雅黑" panose="020B0503020204020204" pitchFamily="34" charset="-122"/>
                <a:ea typeface="微软雅黑" panose="020B0503020204020204" pitchFamily="34" charset="-122"/>
              </a:rPr>
              <a:t>规划</a:t>
            </a:r>
            <a:r>
              <a:rPr lang="en-US" altLang="zh-CN" sz="2400" kern="0" dirty="0">
                <a:solidFill>
                  <a:srgbClr val="FF0000"/>
                </a:solidFill>
                <a:latin typeface="微软雅黑" panose="020B0503020204020204" pitchFamily="34" charset="-122"/>
                <a:ea typeface="微软雅黑" panose="020B0503020204020204" pitchFamily="34" charset="-122"/>
              </a:rPr>
              <a:t>/</a:t>
            </a:r>
            <a:r>
              <a:rPr lang="zh-CN" altLang="en-US" sz="2400" kern="0" dirty="0">
                <a:solidFill>
                  <a:srgbClr val="FF0000"/>
                </a:solidFill>
                <a:latin typeface="微软雅黑" panose="020B0503020204020204" pitchFamily="34" charset="-122"/>
                <a:ea typeface="微软雅黑" panose="020B0503020204020204" pitchFamily="34" charset="-122"/>
              </a:rPr>
              <a:t>验算</a:t>
            </a:r>
            <a:r>
              <a:rPr lang="zh-CN" altLang="en-US" sz="2400" kern="0" dirty="0">
                <a:solidFill>
                  <a:srgbClr val="FF0000"/>
                </a:solidFill>
                <a:latin typeface="微软雅黑" panose="020B0503020204020204" pitchFamily="34" charset="-122"/>
                <a:ea typeface="微软雅黑" panose="020B0503020204020204" pitchFamily="34" charset="-122"/>
              </a:rPr>
              <a:t>值</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填写，</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后侧均为</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0</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TextBox 10"/>
          <p:cNvSpPr txBox="1"/>
          <p:nvPr/>
        </p:nvSpPr>
        <p:spPr>
          <a:xfrm>
            <a:off x="1281430" y="3850640"/>
            <a:ext cx="9959340"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按耐张塔计算一次</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rgbClr val="FF0000"/>
                </a:solidFill>
                <a:latin typeface="微软雅黑" panose="020B0503020204020204" pitchFamily="34" charset="-122"/>
                <a:ea typeface="微软雅黑" panose="020B0503020204020204" pitchFamily="34" charset="-122"/>
                <a:sym typeface="+mn-ea"/>
              </a:rPr>
              <a:t>前</a:t>
            </a:r>
            <a:r>
              <a:rPr lang="en-US" altLang="zh-CN" sz="2400" kern="0" dirty="0">
                <a:solidFill>
                  <a:srgbClr val="FF0000"/>
                </a:solidFill>
                <a:latin typeface="微软雅黑" panose="020B0503020204020204" pitchFamily="34" charset="-122"/>
                <a:ea typeface="微软雅黑" panose="020B0503020204020204" pitchFamily="34" charset="-122"/>
                <a:sym typeface="+mn-ea"/>
              </a:rPr>
              <a:t>/</a:t>
            </a:r>
            <a:r>
              <a:rPr lang="zh-CN" altLang="en-US" sz="2400" kern="0" dirty="0">
                <a:solidFill>
                  <a:srgbClr val="FF0000"/>
                </a:solidFill>
                <a:latin typeface="微软雅黑" panose="020B0503020204020204" pitchFamily="34" charset="-122"/>
                <a:ea typeface="微软雅黑" panose="020B0503020204020204" pitchFamily="34" charset="-122"/>
                <a:sym typeface="+mn-ea"/>
              </a:rPr>
              <a:t>后侧</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档距值</a:t>
            </a:r>
            <a:r>
              <a:rPr lang="zh-CN" altLang="en-US" sz="2400" kern="0" dirty="0">
                <a:solidFill>
                  <a:srgbClr val="FF0000"/>
                </a:solidFill>
                <a:latin typeface="微软雅黑" panose="020B0503020204020204" pitchFamily="34" charset="-122"/>
                <a:ea typeface="微软雅黑" panose="020B0503020204020204" pitchFamily="34" charset="-122"/>
                <a:sym typeface="+mn-ea"/>
              </a:rPr>
              <a:t>均按</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规划</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验算</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值填写</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1"/>
          <a:srcRect t="4132"/>
          <a:stretch>
            <a:fillRect/>
          </a:stretch>
        </p:blipFill>
        <p:spPr>
          <a:xfrm>
            <a:off x="1381125" y="4567555"/>
            <a:ext cx="9429750" cy="1104900"/>
          </a:xfrm>
          <a:prstGeom prst="rect">
            <a:avLst/>
          </a:prstGeom>
        </p:spPr>
      </p:pic>
      <p:pic>
        <p:nvPicPr>
          <p:cNvPr id="18" name="图片 17"/>
          <p:cNvPicPr>
            <a:picLocks noChangeAspect="1"/>
          </p:cNvPicPr>
          <p:nvPr/>
        </p:nvPicPr>
        <p:blipFill>
          <a:blip r:embed="rId2"/>
          <a:stretch>
            <a:fillRect/>
          </a:stretch>
        </p:blipFill>
        <p:spPr>
          <a:xfrm>
            <a:off x="1281430" y="2683510"/>
            <a:ext cx="9448800" cy="1095375"/>
          </a:xfrm>
          <a:prstGeom prst="rect">
            <a:avLst/>
          </a:prstGeom>
        </p:spPr>
      </p:pic>
      <p:sp>
        <p:nvSpPr>
          <p:cNvPr id="20" name="TextBox 10"/>
          <p:cNvSpPr txBox="1"/>
          <p:nvPr/>
        </p:nvSpPr>
        <p:spPr>
          <a:xfrm>
            <a:off x="1357630" y="5816600"/>
            <a:ext cx="995934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将</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终端塔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.TTT</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及</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耐张塔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.TTT”</a:t>
            </a:r>
            <a:r>
              <a:rPr lang="zh-CN" altLang="en-US" sz="2400" kern="0" dirty="0">
                <a:solidFill>
                  <a:srgbClr val="FF0000"/>
                </a:solidFill>
                <a:latin typeface="微软雅黑" panose="020B0503020204020204" pitchFamily="34" charset="-122"/>
                <a:ea typeface="微软雅黑" panose="020B0503020204020204" pitchFamily="34" charset="-122"/>
              </a:rPr>
              <a:t>一并导入</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SmartTower</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中计算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典型问题005-</a:t>
            </a:r>
            <a:r>
              <a:rPr kern="0">
                <a:solidFill>
                  <a:schemeClr val="tx1"/>
                </a:solidFill>
                <a:effectLst>
                  <a:outerShdw blurRad="38100" dist="19050" dir="2700000" algn="tl" rotWithShape="0">
                    <a:schemeClr val="dk1">
                      <a:alpha val="40000"/>
                    </a:schemeClr>
                  </a:outerShdw>
                </a:effectLst>
                <a:sym typeface="+mn-ea"/>
              </a:rPr>
              <a:t>分期架设如果实现</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177800" y="1183640"/>
            <a:ext cx="6415405"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分期架设</a:t>
            </a:r>
            <a:r>
              <a:rPr lang="zh-CN" altLang="en-US" sz="2400" kern="0" dirty="0">
                <a:solidFill>
                  <a:srgbClr val="FF0000"/>
                </a:solidFill>
                <a:latin typeface="微软雅黑" panose="020B0503020204020204" pitchFamily="34" charset="-122"/>
                <a:ea typeface="微软雅黑" panose="020B0503020204020204" pitchFamily="34" charset="-122"/>
              </a:rPr>
              <a:t>不应只</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考虑多组</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安装顺序</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分期架设须考虑分期前、后</a:t>
            </a:r>
            <a:r>
              <a:rPr lang="zh-CN" altLang="en-US" sz="2400" kern="0" dirty="0">
                <a:solidFill>
                  <a:srgbClr val="FF0000"/>
                </a:solidFill>
                <a:latin typeface="微软雅黑" panose="020B0503020204020204" pitchFamily="34" charset="-122"/>
                <a:ea typeface="微软雅黑" panose="020B0503020204020204" pitchFamily="34" charset="-122"/>
              </a:rPr>
              <a:t>所有工况</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的组合</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非简化</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方案</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6486525" y="1061085"/>
            <a:ext cx="5705475" cy="1704975"/>
          </a:xfrm>
          <a:prstGeom prst="rect">
            <a:avLst/>
          </a:prstGeom>
        </p:spPr>
      </p:pic>
      <p:pic>
        <p:nvPicPr>
          <p:cNvPr id="7" name="图片 6"/>
          <p:cNvPicPr>
            <a:picLocks noChangeAspect="1"/>
          </p:cNvPicPr>
          <p:nvPr/>
        </p:nvPicPr>
        <p:blipFill>
          <a:blip r:embed="rId2"/>
          <a:stretch>
            <a:fillRect/>
          </a:stretch>
        </p:blipFill>
        <p:spPr>
          <a:xfrm>
            <a:off x="6486525" y="3062605"/>
            <a:ext cx="5724525" cy="1714500"/>
          </a:xfrm>
          <a:prstGeom prst="rect">
            <a:avLst/>
          </a:prstGeom>
        </p:spPr>
      </p:pic>
      <p:pic>
        <p:nvPicPr>
          <p:cNvPr id="9" name="图片 8"/>
          <p:cNvPicPr>
            <a:picLocks noChangeAspect="1"/>
          </p:cNvPicPr>
          <p:nvPr/>
        </p:nvPicPr>
        <p:blipFill>
          <a:blip r:embed="rId3"/>
          <a:stretch>
            <a:fillRect/>
          </a:stretch>
        </p:blipFill>
        <p:spPr>
          <a:xfrm>
            <a:off x="6438900" y="5153025"/>
            <a:ext cx="5753100" cy="1704975"/>
          </a:xfrm>
          <a:prstGeom prst="rect">
            <a:avLst/>
          </a:prstGeom>
        </p:spPr>
      </p:pic>
      <p:sp>
        <p:nvSpPr>
          <p:cNvPr id="10" name="加号 9"/>
          <p:cNvSpPr/>
          <p:nvPr/>
        </p:nvSpPr>
        <p:spPr>
          <a:xfrm>
            <a:off x="9326880" y="2766060"/>
            <a:ext cx="392430" cy="276860"/>
          </a:xfrm>
          <a:prstGeom prst="mathPlus">
            <a:avLst/>
          </a:prstGeom>
        </p:spPr>
        <p:style>
          <a:lnRef idx="0">
            <a:schemeClr val="accent2"/>
          </a:lnRef>
          <a:fillRef idx="3">
            <a:schemeClr val="accent2"/>
          </a:fillRef>
          <a:effectRef idx="3">
            <a:schemeClr val="accent2"/>
          </a:effectRef>
          <a:fontRef idx="minor">
            <a:schemeClr val="lt1"/>
          </a:fontRef>
        </p:style>
        <p:txBody>
          <a:bodyPr rtlCol="0" anchor="ctr"/>
          <a:p>
            <a:pPr algn="ctr"/>
            <a:endParaRPr lang="zh-CN" altLang="en-US"/>
          </a:p>
        </p:txBody>
      </p:sp>
      <p:sp>
        <p:nvSpPr>
          <p:cNvPr id="11" name="加号 10"/>
          <p:cNvSpPr/>
          <p:nvPr/>
        </p:nvSpPr>
        <p:spPr>
          <a:xfrm>
            <a:off x="9326880" y="4876165"/>
            <a:ext cx="392430" cy="276860"/>
          </a:xfrm>
          <a:prstGeom prst="mathPlus">
            <a:avLst/>
          </a:prstGeom>
        </p:spPr>
        <p:style>
          <a:lnRef idx="0">
            <a:schemeClr val="accent2"/>
          </a:lnRef>
          <a:fillRef idx="3">
            <a:schemeClr val="accent2"/>
          </a:fillRef>
          <a:effectRef idx="3">
            <a:schemeClr val="accent2"/>
          </a:effectRef>
          <a:fontRef idx="minor">
            <a:schemeClr val="lt1"/>
          </a:fontRef>
        </p:style>
        <p:txBody>
          <a:bodyPr rtlCol="0" anchor="ctr"/>
          <a:p>
            <a:pPr algn="ctr"/>
            <a:endParaRPr lang="zh-CN" altLang="en-US"/>
          </a:p>
        </p:txBody>
      </p:sp>
      <p:sp>
        <p:nvSpPr>
          <p:cNvPr id="12" name="矩形 11"/>
          <p:cNvSpPr/>
          <p:nvPr/>
        </p:nvSpPr>
        <p:spPr>
          <a:xfrm>
            <a:off x="6593205" y="1923415"/>
            <a:ext cx="1754505" cy="335280"/>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7964805" y="2430780"/>
            <a:ext cx="1362075" cy="335280"/>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15"/>
          <p:cNvSpPr/>
          <p:nvPr/>
        </p:nvSpPr>
        <p:spPr>
          <a:xfrm>
            <a:off x="6593205" y="3934460"/>
            <a:ext cx="1754505" cy="335280"/>
          </a:xfrm>
          <a:prstGeom prst="rect">
            <a:avLst/>
          </a:prstGeom>
          <a:solidFill>
            <a:srgbClr val="92D05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7964805" y="4441825"/>
            <a:ext cx="1362075" cy="335280"/>
          </a:xfrm>
          <a:prstGeom prst="rect">
            <a:avLst/>
          </a:prstGeom>
          <a:solidFill>
            <a:srgbClr val="92D05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矩形 18"/>
          <p:cNvSpPr/>
          <p:nvPr/>
        </p:nvSpPr>
        <p:spPr>
          <a:xfrm>
            <a:off x="6593205" y="6015355"/>
            <a:ext cx="1754505" cy="335280"/>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7964805" y="6522720"/>
            <a:ext cx="1362075" cy="335280"/>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nvSpPr>
        <p:spPr>
          <a:xfrm>
            <a:off x="6593205" y="6015355"/>
            <a:ext cx="1754505" cy="335280"/>
          </a:xfrm>
          <a:prstGeom prst="rect">
            <a:avLst/>
          </a:prstGeom>
          <a:solidFill>
            <a:srgbClr val="0070C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22"/>
          <p:cNvSpPr/>
          <p:nvPr/>
        </p:nvSpPr>
        <p:spPr>
          <a:xfrm>
            <a:off x="7964805" y="6522720"/>
            <a:ext cx="1362075" cy="335280"/>
          </a:xfrm>
          <a:prstGeom prst="rect">
            <a:avLst/>
          </a:prstGeom>
          <a:solidFill>
            <a:srgbClr val="0070C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4" name="直接箭头连接符 23"/>
          <p:cNvCxnSpPr/>
          <p:nvPr/>
        </p:nvCxnSpPr>
        <p:spPr>
          <a:xfrm flipH="1">
            <a:off x="2069465" y="1524000"/>
            <a:ext cx="4581525" cy="304800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25" name="直接箭头连接符 24"/>
          <p:cNvCxnSpPr/>
          <p:nvPr/>
        </p:nvCxnSpPr>
        <p:spPr>
          <a:xfrm flipH="1">
            <a:off x="3593465" y="3575050"/>
            <a:ext cx="3076575" cy="95885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26" name="直接箭头连接符 25"/>
          <p:cNvCxnSpPr/>
          <p:nvPr/>
        </p:nvCxnSpPr>
        <p:spPr>
          <a:xfrm flipH="1" flipV="1">
            <a:off x="4791710" y="4687570"/>
            <a:ext cx="1801495" cy="94107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3" name="TextBox 10"/>
          <p:cNvSpPr txBox="1"/>
          <p:nvPr/>
        </p:nvSpPr>
        <p:spPr>
          <a:xfrm>
            <a:off x="685800" y="2921635"/>
            <a:ext cx="5800725" cy="1938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分次计算各种分期可能（主要考虑</a:t>
            </a:r>
            <a:r>
              <a:rPr lang="zh-CN" altLang="en-US" sz="2000" kern="0" dirty="0">
                <a:solidFill>
                  <a:srgbClr val="FF0000"/>
                </a:solidFill>
                <a:latin typeface="微软雅黑" panose="020B0503020204020204" pitchFamily="34" charset="-122"/>
                <a:ea typeface="微软雅黑" panose="020B0503020204020204" pitchFamily="34" charset="-122"/>
              </a:rPr>
              <a:t>回路数</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及</a:t>
            </a:r>
            <a:r>
              <a:rPr lang="zh-CN" altLang="en-US" sz="2000" kern="0" dirty="0">
                <a:solidFill>
                  <a:srgbClr val="FF0000"/>
                </a:solidFill>
                <a:latin typeface="微软雅黑" panose="020B0503020204020204" pitchFamily="34" charset="-122"/>
                <a:ea typeface="微软雅黑" panose="020B0503020204020204" pitchFamily="34" charset="-122"/>
              </a:rPr>
              <a:t>导线相数</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改变）</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SmartTower</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中一次性导入所有的</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TTT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文件</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（分期前</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.TTT+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分期</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1.TTT+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分期</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2.TTT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左箭头 3">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典型问题005-</a:t>
            </a:r>
            <a:r>
              <a:rPr kern="0">
                <a:solidFill>
                  <a:schemeClr val="tx1"/>
                </a:solidFill>
                <a:effectLst>
                  <a:outerShdw blurRad="38100" dist="19050" dir="2700000" algn="tl" rotWithShape="0">
                    <a:schemeClr val="dk1">
                      <a:alpha val="40000"/>
                    </a:schemeClr>
                  </a:outerShdw>
                </a:effectLst>
                <a:sym typeface="+mn-ea"/>
              </a:rPr>
              <a:t>分期架设如果实现</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311150" y="1183640"/>
            <a:ext cx="605282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简化</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方案</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10"/>
          <p:cNvSpPr txBox="1"/>
          <p:nvPr/>
        </p:nvSpPr>
        <p:spPr>
          <a:xfrm>
            <a:off x="792480" y="1828800"/>
            <a:ext cx="995934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sz="2400" kern="0" dirty="0">
                <a:solidFill>
                  <a:schemeClr val="tx1">
                    <a:lumMod val="65000"/>
                    <a:lumOff val="35000"/>
                  </a:schemeClr>
                </a:solidFill>
                <a:latin typeface="微软雅黑" panose="020B0503020204020204" pitchFamily="34" charset="-122"/>
                <a:ea typeface="微软雅黑" panose="020B0503020204020204" pitchFamily="34" charset="-122"/>
              </a:rPr>
              <a:t>V4.3.0</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后提供分期假设的简化</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方案</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简化方案会重组大风、覆冰、最低温、长期</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挠度</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工况</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简化方案不会考虑断线、不均匀覆冰等非正常运行</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工况</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1047750" y="3773805"/>
            <a:ext cx="9448800" cy="1400175"/>
          </a:xfrm>
          <a:prstGeom prst="rect">
            <a:avLst/>
          </a:prstGeom>
        </p:spPr>
      </p:pic>
      <p:sp>
        <p:nvSpPr>
          <p:cNvPr id="5" name="左箭头 4">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典型问题006-“</a:t>
            </a:r>
            <a:r>
              <a:rPr lang="en-US" altLang="zh-CN" kern="0">
                <a:solidFill>
                  <a:schemeClr val="tx1"/>
                </a:solidFill>
                <a:effectLst>
                  <a:outerShdw blurRad="38100" dist="19050" dir="2700000" algn="tl" rotWithShape="0">
                    <a:schemeClr val="dk1">
                      <a:alpha val="40000"/>
                    </a:schemeClr>
                  </a:outerShdw>
                </a:effectLst>
                <a:sym typeface="+mn-ea"/>
              </a:rPr>
              <a:t>220</a:t>
            </a:r>
            <a:r>
              <a:rPr kern="0">
                <a:solidFill>
                  <a:schemeClr val="tx1"/>
                </a:solidFill>
                <a:effectLst>
                  <a:outerShdw blurRad="38100" dist="19050" dir="2700000" algn="tl" rotWithShape="0">
                    <a:schemeClr val="dk1">
                      <a:alpha val="40000"/>
                    </a:schemeClr>
                  </a:outerShdw>
                </a:effectLst>
                <a:sym typeface="+mn-ea"/>
              </a:rPr>
              <a:t>重要</a:t>
            </a:r>
            <a:r>
              <a:rPr lang="en-US" altLang="zh-CN" kern="0">
                <a:solidFill>
                  <a:schemeClr val="tx1"/>
                </a:solidFill>
                <a:effectLst>
                  <a:outerShdw blurRad="38100" dist="19050" dir="2700000" algn="tl" rotWithShape="0">
                    <a:schemeClr val="dk1">
                      <a:alpha val="40000"/>
                    </a:schemeClr>
                  </a:outerShdw>
                </a:effectLst>
                <a:sym typeface="+mn-ea"/>
              </a:rPr>
              <a:t>”</a:t>
            </a:r>
            <a:r>
              <a:rPr kern="0">
                <a:solidFill>
                  <a:schemeClr val="tx1"/>
                </a:solidFill>
                <a:effectLst>
                  <a:outerShdw blurRad="38100" dist="19050" dir="2700000" algn="tl" rotWithShape="0">
                    <a:schemeClr val="dk1">
                      <a:alpha val="40000"/>
                    </a:schemeClr>
                  </a:outerShdw>
                </a:effectLst>
                <a:sym typeface="+mn-ea"/>
              </a:rPr>
              <a:t>及</a:t>
            </a:r>
            <a:r>
              <a:rPr lang="en-US" altLang="zh-CN" kern="0">
                <a:solidFill>
                  <a:schemeClr val="tx1"/>
                </a:solidFill>
                <a:effectLst>
                  <a:outerShdw blurRad="38100" dist="19050" dir="2700000" algn="tl" rotWithShape="0">
                    <a:schemeClr val="dk1">
                      <a:alpha val="40000"/>
                    </a:schemeClr>
                  </a:outerShdw>
                </a:effectLst>
                <a:sym typeface="+mn-ea"/>
              </a:rPr>
              <a:t>“</a:t>
            </a:r>
            <a:r>
              <a:rPr lang="en-US" altLang="zh-CN" kern="0">
                <a:solidFill>
                  <a:schemeClr val="tx1"/>
                </a:solidFill>
                <a:effectLst>
                  <a:outerShdw blurRad="38100" dist="19050" dir="2700000" algn="tl" rotWithShape="0">
                    <a:schemeClr val="dk1">
                      <a:alpha val="40000"/>
                    </a:schemeClr>
                  </a:outerShdw>
                </a:effectLst>
                <a:sym typeface="+mn-ea"/>
              </a:rPr>
              <a:t>330</a:t>
            </a:r>
            <a:r>
              <a:rPr kern="0">
                <a:solidFill>
                  <a:schemeClr val="tx1"/>
                </a:solidFill>
                <a:effectLst>
                  <a:outerShdw blurRad="38100" dist="19050" dir="2700000" algn="tl" rotWithShape="0">
                    <a:schemeClr val="dk1">
                      <a:alpha val="40000"/>
                    </a:schemeClr>
                  </a:outerShdw>
                </a:effectLst>
                <a:sym typeface="+mn-ea"/>
              </a:rPr>
              <a:t>重要</a:t>
            </a:r>
            <a:r>
              <a:rPr lang="en-US" altLang="zh-CN" kern="0">
                <a:solidFill>
                  <a:schemeClr val="tx1"/>
                </a:solidFill>
                <a:effectLst>
                  <a:outerShdw blurRad="38100" dist="19050" dir="2700000" algn="tl" rotWithShape="0">
                    <a:schemeClr val="dk1">
                      <a:alpha val="40000"/>
                    </a:schemeClr>
                  </a:outerShdw>
                </a:effectLst>
                <a:sym typeface="+mn-ea"/>
              </a:rPr>
              <a:t>”</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828675" y="1278255"/>
            <a:ext cx="11090275"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220</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重要线路</a:t>
            </a:r>
            <a:r>
              <a:rPr lang="zh-CN" altLang="en-US" sz="2400" kern="0" dirty="0">
                <a:solidFill>
                  <a:srgbClr val="FF0000"/>
                </a:solidFill>
                <a:latin typeface="微软雅黑" panose="020B0503020204020204" pitchFamily="34" charset="-122"/>
                <a:ea typeface="微软雅黑" panose="020B0503020204020204" pitchFamily="34" charset="-122"/>
              </a:rPr>
              <a:t>不是</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常规的</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220kV</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线路</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330</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重要线路</a:t>
            </a:r>
            <a:r>
              <a:rPr lang="zh-CN" altLang="en-US" sz="2400" kern="0" dirty="0">
                <a:solidFill>
                  <a:srgbClr val="FF0000"/>
                </a:solidFill>
                <a:latin typeface="微软雅黑" panose="020B0503020204020204" pitchFamily="34" charset="-122"/>
                <a:ea typeface="微软雅黑" panose="020B0503020204020204" pitchFamily="34" charset="-122"/>
              </a:rPr>
              <a:t>不是</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常规的</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330kV</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线路</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线路分类</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1320165" y="3004185"/>
            <a:ext cx="865505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一类线路：</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重要</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330kV+500kV+750kV</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及以上电压等级</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二类线路：</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330kV+</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重要</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220kV</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三类线路：</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220kV+110kV</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及以下电压等级</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左箭头 2">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11275"/>
            <a:ext cx="12192000" cy="4235450"/>
            <a:chOff x="0" y="1610"/>
            <a:chExt cx="19200" cy="6670"/>
          </a:xfrm>
        </p:grpSpPr>
        <p:sp>
          <p:nvSpPr>
            <p:cNvPr id="33" name="矩形 32"/>
            <p:cNvSpPr/>
            <p:nvPr/>
          </p:nvSpPr>
          <p:spPr>
            <a:xfrm>
              <a:off x="2594" y="7697"/>
              <a:ext cx="16581" cy="58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3497"/>
              <a:ext cx="19200" cy="4663"/>
            </a:xfrm>
            <a:prstGeom prst="rect">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7189" y="1610"/>
              <a:ext cx="4822" cy="1559"/>
            </a:xfrm>
            <a:prstGeom prst="rect">
              <a:avLst/>
            </a:prstGeom>
            <a:noFill/>
          </p:spPr>
          <p:txBody>
            <a:bodyPr wrap="none" rtlCol="0">
              <a:spAutoFit/>
            </a:bodyPr>
            <a:lstStyle/>
            <a:p>
              <a:pPr defTabSz="1218565">
                <a:lnSpc>
                  <a:spcPts val="3500"/>
                </a:lnSpc>
              </a:pPr>
              <a:r>
                <a:rPr lang="en-US" altLang="zh-CN" sz="4000" b="1" kern="0" dirty="0">
                  <a:solidFill>
                    <a:srgbClr val="005696"/>
                  </a:solidFill>
                  <a:latin typeface="微软雅黑" panose="020B0503020204020204" pitchFamily="34" charset="-122"/>
                  <a:ea typeface="微软雅黑" panose="020B0503020204020204" pitchFamily="34" charset="-122"/>
                </a:rPr>
                <a:t>CONTENTS</a:t>
              </a:r>
              <a:endParaRPr lang="zh-CN" altLang="en-US" sz="4000" b="1" kern="0" dirty="0">
                <a:solidFill>
                  <a:srgbClr val="005696"/>
                </a:solidFill>
                <a:latin typeface="微软雅黑" panose="020B0503020204020204" pitchFamily="34" charset="-122"/>
                <a:ea typeface="微软雅黑" panose="020B0503020204020204" pitchFamily="34" charset="-122"/>
              </a:endParaRPr>
            </a:p>
            <a:p>
              <a:pPr algn="ctr" defTabSz="1218565">
                <a:lnSpc>
                  <a:spcPts val="3500"/>
                </a:lnSpc>
              </a:pPr>
              <a:r>
                <a:rPr lang="zh-CN" altLang="en-US" sz="3500" kern="0" dirty="0">
                  <a:solidFill>
                    <a:srgbClr val="005696"/>
                  </a:solidFill>
                  <a:latin typeface="微软雅黑" panose="020B0503020204020204" pitchFamily="34" charset="-122"/>
                  <a:ea typeface="微软雅黑" panose="020B0503020204020204" pitchFamily="34" charset="-122"/>
                </a:rPr>
                <a:t>目录</a:t>
              </a:r>
              <a:endParaRPr lang="en-US" altLang="zh-CN" sz="3500" kern="0" dirty="0">
                <a:solidFill>
                  <a:srgbClr val="005696"/>
                </a:solidFill>
                <a:latin typeface="微软雅黑" panose="020B0503020204020204" pitchFamily="34" charset="-122"/>
                <a:ea typeface="微软雅黑" panose="020B0503020204020204" pitchFamily="34" charset="-122"/>
              </a:endParaRPr>
            </a:p>
          </p:txBody>
        </p:sp>
        <p:sp>
          <p:nvSpPr>
            <p:cNvPr id="4" name="TextBox 4"/>
            <p:cNvSpPr txBox="1"/>
            <p:nvPr/>
          </p:nvSpPr>
          <p:spPr>
            <a:xfrm>
              <a:off x="1726" y="5571"/>
              <a:ext cx="2528" cy="822"/>
            </a:xfrm>
            <a:prstGeom prst="rect">
              <a:avLst/>
            </a:prstGeom>
            <a:noFill/>
          </p:spPr>
          <p:txBody>
            <a:bodyPr wrap="none" rtlCol="0">
              <a:spAutoFit/>
            </a:bodyPr>
            <a:lstStyle/>
            <a:p>
              <a:pPr algn="ctr" defTabSz="1218565"/>
              <a:r>
                <a:rPr lang="zh-CN" altLang="en-US" sz="2800" b="1" kern="0" dirty="0">
                  <a:solidFill>
                    <a:schemeClr val="bg1"/>
                  </a:solidFill>
                  <a:latin typeface="微软雅黑" panose="020B0503020204020204" pitchFamily="34" charset="-122"/>
                  <a:ea typeface="微软雅黑" panose="020B0503020204020204" pitchFamily="34" charset="-122"/>
                </a:rPr>
                <a:t>编制</a:t>
              </a:r>
              <a:r>
                <a:rPr lang="zh-CN" altLang="en-US" sz="2800" b="1" kern="0" dirty="0">
                  <a:solidFill>
                    <a:schemeClr val="bg1"/>
                  </a:solidFill>
                  <a:latin typeface="微软雅黑" panose="020B0503020204020204" pitchFamily="34" charset="-122"/>
                  <a:ea typeface="微软雅黑" panose="020B0503020204020204" pitchFamily="34" charset="-122"/>
                </a:rPr>
                <a:t>说明</a:t>
              </a:r>
              <a:endParaRPr lang="zh-CN" altLang="en-US" sz="2800" b="1" kern="0" dirty="0">
                <a:solidFill>
                  <a:schemeClr val="bg1"/>
                </a:solidFill>
                <a:latin typeface="微软雅黑" panose="020B0503020204020204" pitchFamily="34" charset="-122"/>
                <a:ea typeface="微软雅黑" panose="020B0503020204020204" pitchFamily="34" charset="-122"/>
              </a:endParaRPr>
            </a:p>
          </p:txBody>
        </p:sp>
        <p:sp>
          <p:nvSpPr>
            <p:cNvPr id="25" name="TextBox 4"/>
            <p:cNvSpPr txBox="1"/>
            <p:nvPr/>
          </p:nvSpPr>
          <p:spPr>
            <a:xfrm>
              <a:off x="6895" y="5571"/>
              <a:ext cx="488" cy="822"/>
            </a:xfrm>
            <a:prstGeom prst="rect">
              <a:avLst/>
            </a:prstGeom>
            <a:noFill/>
          </p:spPr>
          <p:txBody>
            <a:bodyPr wrap="none" rtlCol="0">
              <a:spAutoFit/>
            </a:bodyPr>
            <a:lstStyle/>
            <a:p>
              <a:pPr algn="ctr" defTabSz="1218565"/>
              <a:endParaRPr lang="zh-CN" altLang="en-US" sz="2800" b="1" kern="0" dirty="0">
                <a:solidFill>
                  <a:schemeClr val="bg1"/>
                </a:solidFill>
                <a:latin typeface="微软雅黑" panose="020B0503020204020204" pitchFamily="34" charset="-122"/>
                <a:ea typeface="微软雅黑" panose="020B0503020204020204" pitchFamily="34" charset="-122"/>
              </a:endParaRPr>
            </a:p>
          </p:txBody>
        </p:sp>
        <p:sp>
          <p:nvSpPr>
            <p:cNvPr id="27" name="TextBox 4"/>
            <p:cNvSpPr txBox="1"/>
            <p:nvPr/>
          </p:nvSpPr>
          <p:spPr>
            <a:xfrm>
              <a:off x="14708" y="5571"/>
              <a:ext cx="2528" cy="822"/>
            </a:xfrm>
            <a:prstGeom prst="rect">
              <a:avLst/>
            </a:prstGeom>
            <a:noFill/>
          </p:spPr>
          <p:txBody>
            <a:bodyPr wrap="none" rtlCol="0">
              <a:spAutoFit/>
            </a:bodyPr>
            <a:lstStyle/>
            <a:p>
              <a:pPr algn="ctr" defTabSz="1218565"/>
              <a:r>
                <a:rPr lang="zh-CN" sz="2800" b="1" kern="0" dirty="0">
                  <a:solidFill>
                    <a:schemeClr val="bg1"/>
                  </a:solidFill>
                  <a:latin typeface="微软雅黑" panose="020B0503020204020204" pitchFamily="34" charset="-122"/>
                  <a:ea typeface="微软雅黑" panose="020B0503020204020204" pitchFamily="34" charset="-122"/>
                </a:rPr>
                <a:t>技术支持</a:t>
              </a:r>
              <a:endParaRPr lang="zh-CN" sz="2800" b="1" kern="0" dirty="0">
                <a:solidFill>
                  <a:schemeClr val="bg1"/>
                </a:solidFill>
                <a:latin typeface="微软雅黑" panose="020B0503020204020204" pitchFamily="34" charset="-122"/>
                <a:ea typeface="微软雅黑" panose="020B0503020204020204" pitchFamily="34" charset="-122"/>
              </a:endParaRPr>
            </a:p>
          </p:txBody>
        </p:sp>
        <p:sp>
          <p:nvSpPr>
            <p:cNvPr id="21" name="椭圆 20"/>
            <p:cNvSpPr/>
            <p:nvPr/>
          </p:nvSpPr>
          <p:spPr>
            <a:xfrm>
              <a:off x="2594" y="4662"/>
              <a:ext cx="776" cy="776"/>
            </a:xfrm>
            <a:prstGeom prst="ellipse">
              <a:avLst/>
            </a:prstGeom>
            <a:solidFill>
              <a:srgbClr val="FFCD2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a:endParaRPr lang="zh-CN" altLang="en-US" sz="2400" kern="0">
                <a:noFill/>
              </a:endParaRPr>
            </a:p>
          </p:txBody>
        </p:sp>
        <p:sp>
          <p:nvSpPr>
            <p:cNvPr id="18" name="椭圆 17"/>
            <p:cNvSpPr/>
            <p:nvPr/>
          </p:nvSpPr>
          <p:spPr>
            <a:xfrm>
              <a:off x="15566" y="4662"/>
              <a:ext cx="776" cy="776"/>
            </a:xfrm>
            <a:prstGeom prst="ellipse">
              <a:avLst/>
            </a:prstGeom>
            <a:solidFill>
              <a:srgbClr val="FFCD2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a:endParaRPr lang="zh-CN" altLang="en-US" sz="2400" kern="0">
                <a:noFill/>
              </a:endParaRPr>
            </a:p>
          </p:txBody>
        </p:sp>
      </p:grpSp>
      <p:sp>
        <p:nvSpPr>
          <p:cNvPr id="9" name="TextBox 4"/>
          <p:cNvSpPr txBox="1"/>
          <p:nvPr/>
        </p:nvSpPr>
        <p:spPr>
          <a:xfrm>
            <a:off x="4811080" y="3826510"/>
            <a:ext cx="2584981" cy="521970"/>
          </a:xfrm>
          <a:prstGeom prst="rect">
            <a:avLst/>
          </a:prstGeom>
          <a:noFill/>
        </p:spPr>
        <p:txBody>
          <a:bodyPr wrap="square" rtlCol="0">
            <a:spAutoFit/>
          </a:bodyPr>
          <a:lstStyle/>
          <a:p>
            <a:pPr algn="ctr" defTabSz="1218565"/>
            <a:r>
              <a:rPr lang="zh-CN" altLang="en-US" sz="2800" b="1" kern="0" dirty="0">
                <a:solidFill>
                  <a:schemeClr val="bg1"/>
                </a:solidFill>
                <a:latin typeface="微软雅黑" panose="020B0503020204020204" pitchFamily="34" charset="-122"/>
                <a:ea typeface="微软雅黑" panose="020B0503020204020204" pitchFamily="34" charset="-122"/>
                <a:sym typeface="+mn-ea"/>
              </a:rPr>
              <a:t>典型问题一览</a:t>
            </a:r>
            <a:endParaRPr lang="zh-CN" altLang="en-US" sz="2800" b="1" kern="0" dirty="0">
              <a:solidFill>
                <a:schemeClr val="bg1"/>
              </a:solidFill>
              <a:latin typeface="微软雅黑" panose="020B0503020204020204" pitchFamily="34" charset="-122"/>
              <a:ea typeface="微软雅黑" panose="020B0503020204020204" pitchFamily="34" charset="-122"/>
            </a:endParaRPr>
          </a:p>
        </p:txBody>
      </p:sp>
      <p:sp>
        <p:nvSpPr>
          <p:cNvPr id="10" name="椭圆 9"/>
          <p:cNvSpPr/>
          <p:nvPr/>
        </p:nvSpPr>
        <p:spPr>
          <a:xfrm>
            <a:off x="5728335" y="3239135"/>
            <a:ext cx="492760" cy="492760"/>
          </a:xfrm>
          <a:prstGeom prst="ellipse">
            <a:avLst/>
          </a:prstGeom>
          <a:solidFill>
            <a:srgbClr val="FFCD2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a:endParaRPr lang="zh-CN" altLang="en-US" sz="2400" kern="0">
              <a:noFill/>
            </a:endParaRPr>
          </a:p>
        </p:txBody>
      </p:sp>
      <p:pic>
        <p:nvPicPr>
          <p:cNvPr id="12" name="图片 11" descr="3477373"/>
          <p:cNvPicPr>
            <a:picLocks noChangeAspect="1"/>
          </p:cNvPicPr>
          <p:nvPr/>
        </p:nvPicPr>
        <p:blipFill>
          <a:blip r:embed="rId1"/>
          <a:stretch>
            <a:fillRect/>
          </a:stretch>
        </p:blipFill>
        <p:spPr>
          <a:xfrm>
            <a:off x="5794375" y="3318510"/>
            <a:ext cx="361315" cy="361315"/>
          </a:xfrm>
          <a:prstGeom prst="rect">
            <a:avLst/>
          </a:prstGeom>
        </p:spPr>
      </p:pic>
      <p:pic>
        <p:nvPicPr>
          <p:cNvPr id="13" name="图片 12" descr="4520023"/>
          <p:cNvPicPr>
            <a:picLocks noChangeAspect="1"/>
          </p:cNvPicPr>
          <p:nvPr/>
        </p:nvPicPr>
        <p:blipFill>
          <a:blip r:embed="rId2"/>
          <a:stretch>
            <a:fillRect/>
          </a:stretch>
        </p:blipFill>
        <p:spPr>
          <a:xfrm>
            <a:off x="1741170" y="3318510"/>
            <a:ext cx="339725" cy="339725"/>
          </a:xfrm>
          <a:prstGeom prst="rect">
            <a:avLst/>
          </a:prstGeom>
        </p:spPr>
      </p:pic>
      <p:pic>
        <p:nvPicPr>
          <p:cNvPr id="14" name="图片 13" descr="4520020"/>
          <p:cNvPicPr>
            <a:picLocks noChangeAspect="1"/>
          </p:cNvPicPr>
          <p:nvPr/>
        </p:nvPicPr>
        <p:blipFill>
          <a:blip r:embed="rId3"/>
          <a:stretch>
            <a:fillRect/>
          </a:stretch>
        </p:blipFill>
        <p:spPr>
          <a:xfrm>
            <a:off x="9941560" y="3318510"/>
            <a:ext cx="378460" cy="378460"/>
          </a:xfrm>
          <a:prstGeom prst="rect">
            <a:avLst/>
          </a:prstGeom>
        </p:spPr>
      </p:pic>
      <p:pic>
        <p:nvPicPr>
          <p:cNvPr id="16" name="图片 15" descr="恒巨软件1"/>
          <p:cNvPicPr>
            <a:picLocks noChangeAspect="1"/>
          </p:cNvPicPr>
          <p:nvPr/>
        </p:nvPicPr>
        <p:blipFill>
          <a:blip r:embed="rId4"/>
          <a:srcRect/>
          <a:stretch>
            <a:fillRect/>
          </a:stretch>
        </p:blipFill>
        <p:spPr>
          <a:xfrm>
            <a:off x="10796270" y="296545"/>
            <a:ext cx="1036955" cy="77025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典型问题006-“</a:t>
            </a:r>
            <a:r>
              <a:rPr lang="en-US" altLang="zh-CN" kern="0">
                <a:solidFill>
                  <a:schemeClr val="tx1"/>
                </a:solidFill>
                <a:effectLst>
                  <a:outerShdw blurRad="38100" dist="19050" dir="2700000" algn="tl" rotWithShape="0">
                    <a:schemeClr val="dk1">
                      <a:alpha val="40000"/>
                    </a:schemeClr>
                  </a:outerShdw>
                </a:effectLst>
                <a:sym typeface="+mn-ea"/>
              </a:rPr>
              <a:t>220</a:t>
            </a:r>
            <a:r>
              <a:rPr kern="0">
                <a:solidFill>
                  <a:schemeClr val="tx1"/>
                </a:solidFill>
                <a:effectLst>
                  <a:outerShdw blurRad="38100" dist="19050" dir="2700000" algn="tl" rotWithShape="0">
                    <a:schemeClr val="dk1">
                      <a:alpha val="40000"/>
                    </a:schemeClr>
                  </a:outerShdw>
                </a:effectLst>
                <a:sym typeface="+mn-ea"/>
              </a:rPr>
              <a:t>重要</a:t>
            </a:r>
            <a:r>
              <a:rPr lang="en-US" altLang="zh-CN" kern="0">
                <a:solidFill>
                  <a:schemeClr val="tx1"/>
                </a:solidFill>
                <a:effectLst>
                  <a:outerShdw blurRad="38100" dist="19050" dir="2700000" algn="tl" rotWithShape="0">
                    <a:schemeClr val="dk1">
                      <a:alpha val="40000"/>
                    </a:schemeClr>
                  </a:outerShdw>
                </a:effectLst>
                <a:sym typeface="+mn-ea"/>
              </a:rPr>
              <a:t>”</a:t>
            </a:r>
            <a:r>
              <a:rPr kern="0">
                <a:solidFill>
                  <a:schemeClr val="tx1"/>
                </a:solidFill>
                <a:effectLst>
                  <a:outerShdw blurRad="38100" dist="19050" dir="2700000" algn="tl" rotWithShape="0">
                    <a:schemeClr val="dk1">
                      <a:alpha val="40000"/>
                    </a:schemeClr>
                  </a:outerShdw>
                </a:effectLst>
                <a:sym typeface="+mn-ea"/>
              </a:rPr>
              <a:t>及</a:t>
            </a:r>
            <a:r>
              <a:rPr lang="en-US" altLang="zh-CN" kern="0">
                <a:solidFill>
                  <a:schemeClr val="tx1"/>
                </a:solidFill>
                <a:effectLst>
                  <a:outerShdw blurRad="38100" dist="19050" dir="2700000" algn="tl" rotWithShape="0">
                    <a:schemeClr val="dk1">
                      <a:alpha val="40000"/>
                    </a:schemeClr>
                  </a:outerShdw>
                </a:effectLst>
                <a:sym typeface="+mn-ea"/>
              </a:rPr>
              <a:t>“</a:t>
            </a:r>
            <a:r>
              <a:rPr lang="en-US" altLang="zh-CN" kern="0">
                <a:solidFill>
                  <a:schemeClr val="tx1"/>
                </a:solidFill>
                <a:effectLst>
                  <a:outerShdw blurRad="38100" dist="19050" dir="2700000" algn="tl" rotWithShape="0">
                    <a:schemeClr val="dk1">
                      <a:alpha val="40000"/>
                    </a:schemeClr>
                  </a:outerShdw>
                </a:effectLst>
                <a:sym typeface="+mn-ea"/>
              </a:rPr>
              <a:t>330</a:t>
            </a:r>
            <a:r>
              <a:rPr kern="0">
                <a:solidFill>
                  <a:schemeClr val="tx1"/>
                </a:solidFill>
                <a:effectLst>
                  <a:outerShdw blurRad="38100" dist="19050" dir="2700000" algn="tl" rotWithShape="0">
                    <a:schemeClr val="dk1">
                      <a:alpha val="40000"/>
                    </a:schemeClr>
                  </a:outerShdw>
                </a:effectLst>
                <a:sym typeface="+mn-ea"/>
              </a:rPr>
              <a:t>重要</a:t>
            </a:r>
            <a:r>
              <a:rPr lang="en-US" altLang="zh-CN" kern="0">
                <a:solidFill>
                  <a:schemeClr val="tx1"/>
                </a:solidFill>
                <a:effectLst>
                  <a:outerShdw blurRad="38100" dist="19050" dir="2700000" algn="tl" rotWithShape="0">
                    <a:schemeClr val="dk1">
                      <a:alpha val="40000"/>
                    </a:schemeClr>
                  </a:outerShdw>
                </a:effectLst>
                <a:sym typeface="+mn-ea"/>
              </a:rPr>
              <a:t>”</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4" name="文本框 3"/>
          <p:cNvSpPr txBox="1"/>
          <p:nvPr/>
        </p:nvSpPr>
        <p:spPr>
          <a:xfrm>
            <a:off x="9525" y="1328420"/>
            <a:ext cx="5627370" cy="645160"/>
          </a:xfrm>
          <a:prstGeom prst="rect">
            <a:avLst/>
          </a:prstGeom>
          <a:noFill/>
        </p:spPr>
        <p:txBody>
          <a:bodyPr wrap="square" rtlCol="0" anchor="t">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重要220</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330相对常规220</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330区别</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TextBox 10"/>
          <p:cNvSpPr txBox="1"/>
          <p:nvPr/>
        </p:nvSpPr>
        <p:spPr>
          <a:xfrm>
            <a:off x="376555" y="1877060"/>
            <a:ext cx="539750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重要性系数不同（</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1.0vs1.1</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中重冰区断线构造覆冰率不同</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中重冰区不均匀冰构造覆冰率不同</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stretch>
            <a:fillRect/>
          </a:stretch>
        </p:blipFill>
        <p:spPr>
          <a:xfrm>
            <a:off x="5856605" y="1216660"/>
            <a:ext cx="6335395" cy="2154555"/>
          </a:xfrm>
          <a:prstGeom prst="rect">
            <a:avLst/>
          </a:prstGeom>
        </p:spPr>
      </p:pic>
      <p:pic>
        <p:nvPicPr>
          <p:cNvPr id="11" name="图片 10"/>
          <p:cNvPicPr>
            <a:picLocks noChangeAspect="1"/>
          </p:cNvPicPr>
          <p:nvPr/>
        </p:nvPicPr>
        <p:blipFill>
          <a:blip r:embed="rId2"/>
          <a:stretch>
            <a:fillRect/>
          </a:stretch>
        </p:blipFill>
        <p:spPr>
          <a:xfrm>
            <a:off x="9525" y="3787140"/>
            <a:ext cx="6987540" cy="1819275"/>
          </a:xfrm>
          <a:prstGeom prst="rect">
            <a:avLst/>
          </a:prstGeom>
        </p:spPr>
      </p:pic>
      <p:pic>
        <p:nvPicPr>
          <p:cNvPr id="12" name="图片 11"/>
          <p:cNvPicPr>
            <a:picLocks noChangeAspect="1"/>
          </p:cNvPicPr>
          <p:nvPr/>
        </p:nvPicPr>
        <p:blipFill>
          <a:blip r:embed="rId3"/>
          <a:stretch>
            <a:fillRect/>
          </a:stretch>
        </p:blipFill>
        <p:spPr>
          <a:xfrm>
            <a:off x="7077075" y="3787140"/>
            <a:ext cx="5114925" cy="1628775"/>
          </a:xfrm>
          <a:prstGeom prst="rect">
            <a:avLst/>
          </a:prstGeom>
        </p:spPr>
      </p:pic>
      <p:cxnSp>
        <p:nvCxnSpPr>
          <p:cNvPr id="13" name="直接箭头连接符 12"/>
          <p:cNvCxnSpPr/>
          <p:nvPr/>
        </p:nvCxnSpPr>
        <p:spPr>
          <a:xfrm flipH="1">
            <a:off x="2183765" y="2929890"/>
            <a:ext cx="29210" cy="85725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14" name="直接箭头连接符 13"/>
          <p:cNvCxnSpPr/>
          <p:nvPr/>
        </p:nvCxnSpPr>
        <p:spPr>
          <a:xfrm>
            <a:off x="5356860" y="3456940"/>
            <a:ext cx="2061210" cy="32575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15" name="文本框 14"/>
          <p:cNvSpPr txBox="1"/>
          <p:nvPr/>
        </p:nvSpPr>
        <p:spPr>
          <a:xfrm>
            <a:off x="146685" y="5864860"/>
            <a:ext cx="10792460" cy="645160"/>
          </a:xfrm>
          <a:prstGeom prst="rect">
            <a:avLst/>
          </a:prstGeom>
          <a:noFill/>
        </p:spPr>
        <p:txBody>
          <a:bodyPr wrap="square" rtlCol="0" anchor="t">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任何软件</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表格如</a:t>
            </a:r>
            <a:r>
              <a:rPr lang="zh-CN" altLang="en-US" sz="2400" kern="0" dirty="0">
                <a:solidFill>
                  <a:srgbClr val="FF0000"/>
                </a:solidFill>
                <a:latin typeface="微软雅黑" panose="020B0503020204020204" pitchFamily="34" charset="-122"/>
                <a:ea typeface="微软雅黑" panose="020B0503020204020204" pitchFamily="34" charset="-122"/>
                <a:sym typeface="+mn-ea"/>
              </a:rPr>
              <a:t>没有</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220</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重要</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/330</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重要独立出来，则有</a:t>
            </a:r>
            <a:r>
              <a:rPr lang="zh-CN" altLang="en-US" sz="2400" kern="0" dirty="0">
                <a:solidFill>
                  <a:srgbClr val="FF0000"/>
                </a:solidFill>
                <a:latin typeface="微软雅黑" panose="020B0503020204020204" pitchFamily="34" charset="-122"/>
                <a:ea typeface="微软雅黑" panose="020B0503020204020204" pitchFamily="34" charset="-122"/>
                <a:sym typeface="+mn-ea"/>
              </a:rPr>
              <a:t>违反规程</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的风险</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cxnSp>
        <p:nvCxnSpPr>
          <p:cNvPr id="16" name="直接箭头连接符 15"/>
          <p:cNvCxnSpPr/>
          <p:nvPr/>
        </p:nvCxnSpPr>
        <p:spPr>
          <a:xfrm flipV="1">
            <a:off x="4551680" y="1731645"/>
            <a:ext cx="5789295" cy="60388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2" name="左箭头 1">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典型问题007-</a:t>
            </a:r>
            <a:r>
              <a:rPr kern="0">
                <a:solidFill>
                  <a:schemeClr val="tx1"/>
                </a:solidFill>
                <a:effectLst>
                  <a:outerShdw blurRad="38100" dist="19050" dir="2700000" algn="tl" rotWithShape="0">
                    <a:schemeClr val="dk1">
                      <a:alpha val="40000"/>
                    </a:schemeClr>
                  </a:outerShdw>
                </a:effectLst>
                <a:sym typeface="+mn-ea"/>
              </a:rPr>
              <a:t>地形类别影响哪些内容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828675" y="1278255"/>
            <a:ext cx="372935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轻冰区断线张力比取值</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rcRect r="-50" b="51542"/>
          <a:stretch>
            <a:fillRect/>
          </a:stretch>
        </p:blipFill>
        <p:spPr>
          <a:xfrm>
            <a:off x="1241425" y="1923415"/>
            <a:ext cx="7585710" cy="1546225"/>
          </a:xfrm>
          <a:prstGeom prst="rect">
            <a:avLst/>
          </a:prstGeom>
        </p:spPr>
      </p:pic>
      <p:sp>
        <p:nvSpPr>
          <p:cNvPr id="4" name="TextBox 10"/>
          <p:cNvSpPr txBox="1"/>
          <p:nvPr/>
        </p:nvSpPr>
        <p:spPr>
          <a:xfrm>
            <a:off x="831850" y="3548380"/>
            <a:ext cx="812800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rgbClr val="FF0000"/>
                </a:solidFill>
                <a:latin typeface="微软雅黑" panose="020B0503020204020204" pitchFamily="34" charset="-122"/>
                <a:ea typeface="微软雅黑" panose="020B0503020204020204" pitchFamily="34" charset="-122"/>
              </a:rPr>
              <a:t>新塔设计</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中建议分配系数与地形相关（非强制关联</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10"/>
          <p:cNvSpPr txBox="1"/>
          <p:nvPr/>
        </p:nvSpPr>
        <p:spPr>
          <a:xfrm>
            <a:off x="1329690" y="4193540"/>
            <a:ext cx="471551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平地：</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64</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分或</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55</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分</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丘陵：</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73</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分或</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64</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分</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山地：</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73</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分或</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82</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分（高山峻岭</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stretch>
            <a:fillRect/>
          </a:stretch>
        </p:blipFill>
        <p:spPr>
          <a:xfrm>
            <a:off x="6045200" y="4248150"/>
            <a:ext cx="6067425" cy="2609850"/>
          </a:xfrm>
          <a:prstGeom prst="rect">
            <a:avLst/>
          </a:prstGeom>
        </p:spPr>
      </p:pic>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典型问题008-</a:t>
            </a:r>
            <a:r>
              <a:rPr kern="0">
                <a:solidFill>
                  <a:schemeClr val="tx1"/>
                </a:solidFill>
                <a:effectLst>
                  <a:outerShdw blurRad="38100" dist="19050" dir="2700000" algn="tl" rotWithShape="0">
                    <a:schemeClr val="dk1">
                      <a:alpha val="40000"/>
                    </a:schemeClr>
                  </a:outerShdw>
                </a:effectLst>
                <a:sym typeface="+mn-ea"/>
              </a:rPr>
              <a:t>设计类别的部分数据为何不可编辑？</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9525" y="1087755"/>
            <a:ext cx="882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与挂点中是否设定对应的</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所属设计类别</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相关（参考下图</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10"/>
          <p:cNvSpPr txBox="1"/>
          <p:nvPr/>
        </p:nvSpPr>
        <p:spPr>
          <a:xfrm>
            <a:off x="321945" y="1732915"/>
            <a:ext cx="8599805" cy="1014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设计类别</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：地线</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导线均有索引</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设计类别</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中的所有数据</a:t>
            </a:r>
            <a:r>
              <a:rPr lang="zh-CN" altLang="en-US" sz="2000" kern="0" dirty="0">
                <a:solidFill>
                  <a:srgbClr val="FF0000"/>
                </a:solidFill>
                <a:latin typeface="微软雅黑" panose="020B0503020204020204" pitchFamily="34" charset="-122"/>
                <a:ea typeface="微软雅黑" panose="020B0503020204020204" pitchFamily="34" charset="-122"/>
              </a:rPr>
              <a:t>均可</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编辑</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设计类别</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：只有导线索引</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设计类别</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中导线</a:t>
            </a:r>
            <a:r>
              <a:rPr lang="zh-CN" altLang="en-US" sz="2000" kern="0" dirty="0">
                <a:solidFill>
                  <a:srgbClr val="FF0000"/>
                </a:solidFill>
                <a:latin typeface="微软雅黑" panose="020B0503020204020204" pitchFamily="34" charset="-122"/>
                <a:ea typeface="微软雅黑" panose="020B0503020204020204" pitchFamily="34" charset="-122"/>
              </a:rPr>
              <a:t>可编辑</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，地线</a:t>
            </a:r>
            <a:r>
              <a:rPr lang="zh-CN" altLang="en-US" sz="2000" kern="0" dirty="0">
                <a:solidFill>
                  <a:srgbClr val="FF0000"/>
                </a:solidFill>
                <a:latin typeface="微软雅黑" panose="020B0503020204020204" pitchFamily="34" charset="-122"/>
                <a:ea typeface="微软雅黑" panose="020B0503020204020204" pitchFamily="34" charset="-122"/>
              </a:rPr>
              <a:t>不可编辑</a:t>
            </a:r>
            <a:endParaRPr lang="zh-CN" altLang="en-US" sz="2000" kern="0" dirty="0">
              <a:solidFill>
                <a:srgbClr val="FF0000"/>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0" y="2956560"/>
            <a:ext cx="4881880" cy="3901440"/>
          </a:xfrm>
          <a:prstGeom prst="rect">
            <a:avLst/>
          </a:prstGeom>
        </p:spPr>
      </p:pic>
      <p:pic>
        <p:nvPicPr>
          <p:cNvPr id="8" name="图片 7"/>
          <p:cNvPicPr>
            <a:picLocks noChangeAspect="1"/>
          </p:cNvPicPr>
          <p:nvPr/>
        </p:nvPicPr>
        <p:blipFill>
          <a:blip r:embed="rId2"/>
          <a:stretch>
            <a:fillRect/>
          </a:stretch>
        </p:blipFill>
        <p:spPr>
          <a:xfrm>
            <a:off x="6315075" y="2740025"/>
            <a:ext cx="5876925" cy="4117975"/>
          </a:xfrm>
          <a:prstGeom prst="rect">
            <a:avLst/>
          </a:prstGeom>
        </p:spPr>
      </p:pic>
      <p:cxnSp>
        <p:nvCxnSpPr>
          <p:cNvPr id="9" name="直接箭头连接符 8"/>
          <p:cNvCxnSpPr/>
          <p:nvPr/>
        </p:nvCxnSpPr>
        <p:spPr>
          <a:xfrm flipV="1">
            <a:off x="2146300" y="4003040"/>
            <a:ext cx="4935855" cy="23196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2165350" y="6303645"/>
            <a:ext cx="4744085" cy="285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2136775" y="5699760"/>
            <a:ext cx="4446905" cy="61341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典型问题009-</a:t>
            </a:r>
            <a:r>
              <a:rPr kern="0">
                <a:solidFill>
                  <a:schemeClr val="tx1"/>
                </a:solidFill>
                <a:effectLst>
                  <a:outerShdw blurRad="38100" dist="19050" dir="2700000" algn="tl" rotWithShape="0">
                    <a:schemeClr val="dk1">
                      <a:alpha val="40000"/>
                    </a:schemeClr>
                  </a:outerShdw>
                </a:effectLst>
                <a:sym typeface="+mn-ea"/>
              </a:rPr>
              <a:t>挂点相关信息设定时</a:t>
            </a:r>
            <a:r>
              <a:rPr kern="0">
                <a:solidFill>
                  <a:schemeClr val="tx1"/>
                </a:solidFill>
                <a:effectLst>
                  <a:outerShdw blurRad="38100" dist="19050" dir="2700000" algn="tl" rotWithShape="0">
                    <a:schemeClr val="dk1">
                      <a:alpha val="40000"/>
                    </a:schemeClr>
                  </a:outerShdw>
                </a:effectLst>
                <a:sym typeface="+mn-ea"/>
              </a:rPr>
              <a:t>应注意哪些问题</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488950" y="1087755"/>
            <a:ext cx="944181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挂点高度不应考虑串长的影响，为对应横担处高度</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挂点顺序应与挂点高度对应</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（避免出现自下而上的安装</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3223260" y="2829560"/>
            <a:ext cx="5495925" cy="1009650"/>
          </a:xfrm>
          <a:prstGeom prst="rect">
            <a:avLst/>
          </a:prstGeom>
        </p:spPr>
      </p:pic>
      <p:cxnSp>
        <p:nvCxnSpPr>
          <p:cNvPr id="4" name="直接箭头连接符 3"/>
          <p:cNvCxnSpPr/>
          <p:nvPr/>
        </p:nvCxnSpPr>
        <p:spPr>
          <a:xfrm>
            <a:off x="2846070" y="3629660"/>
            <a:ext cx="35496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TextBox 10"/>
          <p:cNvSpPr txBox="1"/>
          <p:nvPr/>
        </p:nvSpPr>
        <p:spPr>
          <a:xfrm>
            <a:off x="492125" y="4462780"/>
            <a:ext cx="701675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挂点编号</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挂点高度</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司令图节点编号三者应对应</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2"/>
          <a:stretch>
            <a:fillRect/>
          </a:stretch>
        </p:blipFill>
        <p:spPr>
          <a:xfrm>
            <a:off x="620395" y="2486660"/>
            <a:ext cx="2152650" cy="1695450"/>
          </a:xfrm>
          <a:prstGeom prst="rect">
            <a:avLst/>
          </a:prstGeom>
        </p:spPr>
      </p:pic>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典型问题010-</a:t>
            </a:r>
            <a:r>
              <a:rPr kern="0">
                <a:solidFill>
                  <a:schemeClr val="tx1"/>
                </a:solidFill>
                <a:effectLst>
                  <a:outerShdw blurRad="38100" dist="19050" dir="2700000" algn="tl" rotWithShape="0">
                    <a:schemeClr val="dk1">
                      <a:alpha val="40000"/>
                    </a:schemeClr>
                  </a:outerShdw>
                </a:effectLst>
                <a:sym typeface="+mn-ea"/>
              </a:rPr>
              <a:t>风压系数计算如何</a:t>
            </a:r>
            <a:r>
              <a:rPr kern="0">
                <a:solidFill>
                  <a:schemeClr val="tx1"/>
                </a:solidFill>
                <a:effectLst>
                  <a:outerShdw blurRad="38100" dist="19050" dir="2700000" algn="tl" rotWithShape="0">
                    <a:schemeClr val="dk1">
                      <a:alpha val="40000"/>
                    </a:schemeClr>
                  </a:outerShdw>
                </a:effectLst>
                <a:sym typeface="+mn-ea"/>
              </a:rPr>
              <a:t>设置</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517525" y="1097280"/>
            <a:ext cx="90004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手动设定</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918210" y="1742440"/>
            <a:ext cx="10833100" cy="1476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一般不建议勾选</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有明确依据时可勾选（如特高压，计算原则中可能直接明确不同高度挂点对应的风压系数</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勾选后，挂点信息表格中的高空分压系数方可编辑（否则为只读信息</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1280160" y="3218815"/>
            <a:ext cx="9515475" cy="2133600"/>
          </a:xfrm>
          <a:prstGeom prst="rect">
            <a:avLst/>
          </a:prstGeom>
        </p:spPr>
      </p:pic>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典型问题010-</a:t>
            </a:r>
            <a:r>
              <a:rPr kern="0">
                <a:solidFill>
                  <a:schemeClr val="tx1"/>
                </a:solidFill>
                <a:effectLst>
                  <a:outerShdw blurRad="38100" dist="19050" dir="2700000" algn="tl" rotWithShape="0">
                    <a:schemeClr val="dk1">
                      <a:alpha val="40000"/>
                    </a:schemeClr>
                  </a:outerShdw>
                </a:effectLst>
                <a:sym typeface="+mn-ea"/>
              </a:rPr>
              <a:t>风压系数计算如何</a:t>
            </a:r>
            <a:r>
              <a:rPr kern="0">
                <a:solidFill>
                  <a:schemeClr val="tx1"/>
                </a:solidFill>
                <a:effectLst>
                  <a:outerShdw blurRad="38100" dist="19050" dir="2700000" algn="tl" rotWithShape="0">
                    <a:schemeClr val="dk1">
                      <a:alpha val="40000"/>
                    </a:schemeClr>
                  </a:outerShdw>
                </a:effectLst>
                <a:sym typeface="+mn-ea"/>
              </a:rPr>
              <a:t>设置</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517525" y="1097280"/>
            <a:ext cx="90004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考虑风偏影响</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918210" y="1643380"/>
            <a:ext cx="6126480" cy="1476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不可与手动设定同步设定</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考虑风偏后，水平荷载计算偏保守（但影响有限</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选中</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不选中</a:t>
            </a:r>
            <a:r>
              <a:rPr lang="zh-CN" altLang="en-US" sz="2000" kern="0" dirty="0">
                <a:solidFill>
                  <a:srgbClr val="FF0000"/>
                </a:solidFill>
                <a:latin typeface="微软雅黑" panose="020B0503020204020204" pitchFamily="34" charset="-122"/>
                <a:ea typeface="微软雅黑" panose="020B0503020204020204" pitchFamily="34" charset="-122"/>
              </a:rPr>
              <a:t>均有大院习惯支持</a:t>
            </a:r>
            <a:endParaRPr lang="zh-CN" altLang="en-US" sz="2000" kern="0" dirty="0">
              <a:solidFill>
                <a:srgbClr val="FF0000"/>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511175" y="2966720"/>
            <a:ext cx="90004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仅修正大风工况</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10"/>
          <p:cNvSpPr txBox="1"/>
          <p:nvPr/>
        </p:nvSpPr>
        <p:spPr>
          <a:xfrm>
            <a:off x="918210" y="3526790"/>
            <a:ext cx="9384665" cy="1476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选中后，风压高度系数仅修正大风工况</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其它工况风压系数均按</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1.0)</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不选中，水平荷载计算偏保守</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选中</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不选中</a:t>
            </a:r>
            <a:r>
              <a:rPr lang="zh-CN" altLang="en-US" sz="2000" kern="0" dirty="0">
                <a:solidFill>
                  <a:srgbClr val="FF0000"/>
                </a:solidFill>
                <a:latin typeface="微软雅黑" panose="020B0503020204020204" pitchFamily="34" charset="-122"/>
                <a:ea typeface="微软雅黑" panose="020B0503020204020204" pitchFamily="34" charset="-122"/>
              </a:rPr>
              <a:t>均有大院习惯支持</a:t>
            </a:r>
            <a:endParaRPr lang="zh-CN" altLang="en-US" sz="2000" kern="0" dirty="0">
              <a:solidFill>
                <a:srgbClr val="FF000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8259445" y="1266190"/>
            <a:ext cx="2247900" cy="1085850"/>
          </a:xfrm>
          <a:prstGeom prst="rect">
            <a:avLst/>
          </a:prstGeom>
        </p:spPr>
      </p:pic>
      <p:sp>
        <p:nvSpPr>
          <p:cNvPr id="5" name="左箭头 4">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典型问题010-</a:t>
            </a:r>
            <a:r>
              <a:rPr kern="0">
                <a:solidFill>
                  <a:schemeClr val="tx1"/>
                </a:solidFill>
                <a:effectLst>
                  <a:outerShdw blurRad="38100" dist="19050" dir="2700000" algn="tl" rotWithShape="0">
                    <a:schemeClr val="dk1">
                      <a:alpha val="40000"/>
                    </a:schemeClr>
                  </a:outerShdw>
                </a:effectLst>
                <a:sym typeface="+mn-ea"/>
              </a:rPr>
              <a:t>风压系数计算如何</a:t>
            </a:r>
            <a:r>
              <a:rPr kern="0">
                <a:solidFill>
                  <a:schemeClr val="tx1"/>
                </a:solidFill>
                <a:effectLst>
                  <a:outerShdw blurRad="38100" dist="19050" dir="2700000" algn="tl" rotWithShape="0">
                    <a:schemeClr val="dk1">
                      <a:alpha val="40000"/>
                    </a:schemeClr>
                  </a:outerShdw>
                </a:effectLst>
                <a:sym typeface="+mn-ea"/>
              </a:rPr>
              <a:t>设置</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517525" y="1097280"/>
            <a:ext cx="996378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补充说明：</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SmartLoad4.1.0</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版本前后水平</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荷载计算</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逻辑调整</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918210" y="1643380"/>
            <a:ext cx="6126480" cy="55308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对比边界条件</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如下</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TextBox 10"/>
          <p:cNvSpPr txBox="1"/>
          <p:nvPr/>
        </p:nvSpPr>
        <p:spPr>
          <a:xfrm>
            <a:off x="1301115" y="2196465"/>
            <a:ext cx="8858250" cy="1476375"/>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en-US" sz="2000" kern="0" dirty="0">
                <a:solidFill>
                  <a:schemeClr val="tx1">
                    <a:lumMod val="65000"/>
                    <a:lumOff val="35000"/>
                  </a:schemeClr>
                </a:solidFill>
                <a:latin typeface="微软雅黑" panose="020B0503020204020204" pitchFamily="34" charset="-122"/>
                <a:ea typeface="微软雅黑" panose="020B0503020204020204" pitchFamily="34" charset="-122"/>
              </a:rPr>
              <a:t>18</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规范</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类</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地区</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考虑弧垂影响后的电线平均高度为</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H+</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电线基准高度为</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h</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工况在</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10m</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高度处的水平比载为</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P</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921385" y="3512185"/>
            <a:ext cx="8841105" cy="55308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4.1.0</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版本前：参考西北院青海特高压中的</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计算逻辑</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p:nvPr>
            <p:custDataLst>
              <p:tags r:id="rId1"/>
            </p:custDataLst>
          </p:nvPr>
        </p:nvGraphicFramePr>
        <p:xfrm>
          <a:off x="1740535" y="4056380"/>
          <a:ext cx="8532495" cy="1151890"/>
        </p:xfrm>
        <a:graphic>
          <a:graphicData uri="http://schemas.openxmlformats.org/drawingml/2006/table">
            <a:tbl>
              <a:tblPr firstRow="1" bandRow="1">
                <a:tableStyleId>{5C22544A-7EE6-4342-B048-85BDC9FD1C3A}</a:tableStyleId>
              </a:tblPr>
              <a:tblGrid>
                <a:gridCol w="2844165"/>
                <a:gridCol w="2844165"/>
                <a:gridCol w="2844165"/>
              </a:tblGrid>
              <a:tr h="389890">
                <a:tc>
                  <a:txBody>
                    <a:bodyPr/>
                    <a:p>
                      <a:pPr>
                        <a:buNone/>
                      </a:pPr>
                      <a:endParaRPr lang="zh-CN" altLang="en-US"/>
                    </a:p>
                  </a:txBody>
                  <a:tcPr/>
                </a:tc>
                <a:tc>
                  <a:txBody>
                    <a:bodyPr/>
                    <a:p>
                      <a:pPr>
                        <a:buNone/>
                      </a:pPr>
                      <a:r>
                        <a:rPr lang="zh-CN" altLang="en-US"/>
                        <a:t>比载</a:t>
                      </a:r>
                      <a:endParaRPr lang="zh-CN" altLang="en-US"/>
                    </a:p>
                  </a:txBody>
                  <a:tcPr/>
                </a:tc>
                <a:tc>
                  <a:txBody>
                    <a:bodyPr/>
                    <a:p>
                      <a:pPr>
                        <a:buNone/>
                      </a:pPr>
                      <a:r>
                        <a:rPr lang="zh-CN" altLang="en-US"/>
                        <a:t>高空风压</a:t>
                      </a:r>
                      <a:r>
                        <a:rPr lang="zh-CN" altLang="en-US"/>
                        <a:t>系数</a:t>
                      </a:r>
                      <a:endParaRPr lang="zh-CN" altLang="en-US"/>
                    </a:p>
                  </a:txBody>
                  <a:tcPr/>
                </a:tc>
              </a:tr>
              <a:tr h="381000">
                <a:tc>
                  <a:txBody>
                    <a:bodyPr/>
                    <a:p>
                      <a:pPr>
                        <a:buNone/>
                      </a:pPr>
                      <a:r>
                        <a:rPr lang="zh-CN" altLang="en-US"/>
                        <a:t>大风</a:t>
                      </a:r>
                      <a:r>
                        <a:rPr lang="en-US" altLang="zh-CN"/>
                        <a:t>/</a:t>
                      </a:r>
                      <a:r>
                        <a:rPr lang="zh-CN" altLang="en-US"/>
                        <a:t>验风</a:t>
                      </a:r>
                      <a:r>
                        <a:rPr lang="zh-CN" altLang="en-US"/>
                        <a:t>工况</a:t>
                      </a:r>
                      <a:endParaRPr lang="zh-CN" altLang="en-US"/>
                    </a:p>
                  </a:txBody>
                  <a:tcPr/>
                </a:tc>
                <a:tc>
                  <a:txBody>
                    <a:bodyPr/>
                    <a:p>
                      <a:pPr>
                        <a:buNone/>
                      </a:pPr>
                      <a:r>
                        <a:rPr lang="en-US" altLang="zh-CN"/>
                        <a:t>P</a:t>
                      </a:r>
                      <a:endParaRPr lang="en-US" altLang="zh-CN"/>
                    </a:p>
                  </a:txBody>
                  <a:tcPr/>
                </a:tc>
                <a:tc>
                  <a:txBody>
                    <a:bodyPr/>
                    <a:p>
                      <a:pPr>
                        <a:buNone/>
                      </a:pPr>
                      <a:r>
                        <a:rPr lang="en-US" altLang="zh-CN"/>
                        <a:t>max{1.0,(H/</a:t>
                      </a:r>
                      <a:r>
                        <a:rPr lang="en-US" altLang="zh-CN" sz="1800">
                          <a:sym typeface="+mn-ea"/>
                        </a:rPr>
                        <a:t>10</a:t>
                      </a:r>
                      <a:r>
                        <a:rPr lang="en-US" altLang="zh-CN"/>
                        <a:t>)</a:t>
                      </a:r>
                      <a:r>
                        <a:rPr lang="en-US" altLang="zh-CN" baseline="30000"/>
                        <a:t>0.3</a:t>
                      </a:r>
                      <a:r>
                        <a:rPr lang="en-US" altLang="zh-CN"/>
                        <a:t>}</a:t>
                      </a:r>
                      <a:endParaRPr lang="en-US" altLang="zh-CN"/>
                    </a:p>
                  </a:txBody>
                  <a:tcPr/>
                </a:tc>
              </a:tr>
              <a:tr h="381000">
                <a:tc>
                  <a:txBody>
                    <a:bodyPr/>
                    <a:p>
                      <a:pPr>
                        <a:buNone/>
                      </a:pPr>
                      <a:r>
                        <a:rPr lang="zh-CN" altLang="en-US"/>
                        <a:t>其他</a:t>
                      </a:r>
                      <a:r>
                        <a:rPr lang="zh-CN" altLang="en-US"/>
                        <a:t>工况</a:t>
                      </a:r>
                      <a:endParaRPr lang="zh-CN" altLang="en-US"/>
                    </a:p>
                  </a:txBody>
                  <a:tcPr/>
                </a:tc>
                <a:tc>
                  <a:txBody>
                    <a:bodyPr/>
                    <a:p>
                      <a:pPr>
                        <a:buNone/>
                      </a:pPr>
                      <a:r>
                        <a:rPr lang="en-US" altLang="zh-CN"/>
                        <a:t>P</a:t>
                      </a:r>
                      <a:endParaRPr lang="en-US" altLang="zh-CN"/>
                    </a:p>
                  </a:txBody>
                  <a:tcPr/>
                </a:tc>
                <a:tc>
                  <a:txBody>
                    <a:bodyPr/>
                    <a:p>
                      <a:pPr>
                        <a:buNone/>
                      </a:pPr>
                      <a:r>
                        <a:rPr lang="en-US" altLang="zh-CN" sz="1800">
                          <a:sym typeface="+mn-ea"/>
                        </a:rPr>
                        <a:t>max{1.0,</a:t>
                      </a:r>
                      <a:r>
                        <a:rPr lang="en-US" altLang="zh-CN"/>
                        <a:t>(H/</a:t>
                      </a:r>
                      <a:r>
                        <a:rPr lang="en-US" altLang="zh-CN" sz="1800">
                          <a:solidFill>
                            <a:srgbClr val="FF0000"/>
                          </a:solidFill>
                          <a:sym typeface="+mn-ea"/>
                        </a:rPr>
                        <a:t>h</a:t>
                      </a:r>
                      <a:r>
                        <a:rPr lang="en-US" altLang="zh-CN"/>
                        <a:t>)</a:t>
                      </a:r>
                      <a:r>
                        <a:rPr lang="en-US" altLang="zh-CN" sz="1800" baseline="30000">
                          <a:sym typeface="+mn-ea"/>
                        </a:rPr>
                        <a:t>0.3</a:t>
                      </a:r>
                      <a:r>
                        <a:rPr lang="en-US" altLang="zh-CN" sz="1800">
                          <a:sym typeface="+mn-ea"/>
                        </a:rPr>
                        <a:t>}</a:t>
                      </a:r>
                      <a:endParaRPr lang="en-US" altLang="zh-CN"/>
                    </a:p>
                  </a:txBody>
                  <a:tcPr/>
                </a:tc>
              </a:tr>
            </a:tbl>
          </a:graphicData>
        </a:graphic>
      </p:graphicFrame>
      <p:sp>
        <p:nvSpPr>
          <p:cNvPr id="13" name="TextBox 10"/>
          <p:cNvSpPr txBox="1"/>
          <p:nvPr/>
        </p:nvSpPr>
        <p:spPr>
          <a:xfrm>
            <a:off x="916305" y="5215890"/>
            <a:ext cx="7320280" cy="1014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4.1.0</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版本后：</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参考华北院</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金上特高压中的</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计算逻辑</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15" name="表格 14"/>
          <p:cNvGraphicFramePr/>
          <p:nvPr>
            <p:custDataLst>
              <p:tags r:id="rId2"/>
            </p:custDataLst>
          </p:nvPr>
        </p:nvGraphicFramePr>
        <p:xfrm>
          <a:off x="1740535" y="5768975"/>
          <a:ext cx="8532495" cy="1151890"/>
        </p:xfrm>
        <a:graphic>
          <a:graphicData uri="http://schemas.openxmlformats.org/drawingml/2006/table">
            <a:tbl>
              <a:tblPr firstRow="1" bandRow="1">
                <a:tableStyleId>{5C22544A-7EE6-4342-B048-85BDC9FD1C3A}</a:tableStyleId>
              </a:tblPr>
              <a:tblGrid>
                <a:gridCol w="2844165"/>
                <a:gridCol w="2844165"/>
                <a:gridCol w="2844165"/>
              </a:tblGrid>
              <a:tr h="389890">
                <a:tc>
                  <a:txBody>
                    <a:bodyPr/>
                    <a:p>
                      <a:pPr>
                        <a:buNone/>
                      </a:pPr>
                      <a:endParaRPr lang="zh-CN" altLang="en-US"/>
                    </a:p>
                  </a:txBody>
                  <a:tcPr/>
                </a:tc>
                <a:tc>
                  <a:txBody>
                    <a:bodyPr/>
                    <a:p>
                      <a:pPr>
                        <a:buNone/>
                      </a:pPr>
                      <a:r>
                        <a:rPr lang="zh-CN" altLang="en-US"/>
                        <a:t>比载</a:t>
                      </a:r>
                      <a:endParaRPr lang="zh-CN" altLang="en-US"/>
                    </a:p>
                  </a:txBody>
                  <a:tcPr/>
                </a:tc>
                <a:tc>
                  <a:txBody>
                    <a:bodyPr/>
                    <a:p>
                      <a:pPr>
                        <a:buNone/>
                      </a:pPr>
                      <a:r>
                        <a:rPr lang="zh-CN" altLang="en-US"/>
                        <a:t>高空风压</a:t>
                      </a:r>
                      <a:r>
                        <a:rPr lang="zh-CN" altLang="en-US"/>
                        <a:t>系数</a:t>
                      </a:r>
                      <a:endParaRPr lang="zh-CN" altLang="en-US"/>
                    </a:p>
                  </a:txBody>
                  <a:tcPr/>
                </a:tc>
              </a:tr>
              <a:tr h="381000">
                <a:tc>
                  <a:txBody>
                    <a:bodyPr/>
                    <a:p>
                      <a:pPr>
                        <a:buNone/>
                      </a:pPr>
                      <a:r>
                        <a:rPr lang="zh-CN" altLang="en-US"/>
                        <a:t>所有工况</a:t>
                      </a:r>
                      <a:endParaRPr lang="zh-CN" altLang="en-US"/>
                    </a:p>
                  </a:txBody>
                  <a:tcPr/>
                </a:tc>
                <a:tc>
                  <a:txBody>
                    <a:bodyPr/>
                    <a:p>
                      <a:pPr>
                        <a:buNone/>
                      </a:pPr>
                      <a:r>
                        <a:rPr lang="en-US" altLang="zh-CN"/>
                        <a:t>P</a:t>
                      </a:r>
                      <a:endParaRPr lang="en-US" altLang="zh-CN"/>
                    </a:p>
                  </a:txBody>
                  <a:tcPr/>
                </a:tc>
                <a:tc>
                  <a:txBody>
                    <a:bodyPr/>
                    <a:p>
                      <a:pPr>
                        <a:buNone/>
                      </a:pPr>
                      <a:r>
                        <a:rPr lang="en-US" altLang="zh-CN"/>
                        <a:t>max{1.0,(max{H,</a:t>
                      </a:r>
                      <a:r>
                        <a:rPr lang="en-US" altLang="zh-CN" sz="1800">
                          <a:solidFill>
                            <a:srgbClr val="FF0000"/>
                          </a:solidFill>
                          <a:sym typeface="+mn-ea"/>
                        </a:rPr>
                        <a:t>h}</a:t>
                      </a:r>
                      <a:r>
                        <a:rPr lang="en-US" altLang="zh-CN"/>
                        <a:t>/</a:t>
                      </a:r>
                      <a:r>
                        <a:rPr lang="en-US" altLang="zh-CN">
                          <a:solidFill>
                            <a:schemeClr val="tx1"/>
                          </a:solidFill>
                        </a:rPr>
                        <a:t>10</a:t>
                      </a:r>
                      <a:r>
                        <a:rPr lang="en-US" altLang="zh-CN"/>
                        <a:t>)</a:t>
                      </a:r>
                      <a:r>
                        <a:rPr lang="en-US" altLang="zh-CN" baseline="30000"/>
                        <a:t>0.3</a:t>
                      </a:r>
                      <a:r>
                        <a:rPr lang="en-US" altLang="zh-CN"/>
                        <a:t>}</a:t>
                      </a:r>
                      <a:endParaRPr lang="en-US" altLang="zh-CN"/>
                    </a:p>
                  </a:txBody>
                  <a:tcPr/>
                </a:tc>
              </a:tr>
            </a:tbl>
          </a:graphicData>
        </a:graphic>
      </p:graphicFrame>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9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典型问题010-</a:t>
            </a:r>
            <a:r>
              <a:rPr kern="0">
                <a:solidFill>
                  <a:schemeClr val="tx1"/>
                </a:solidFill>
                <a:effectLst>
                  <a:outerShdw blurRad="38100" dist="19050" dir="2700000" algn="tl" rotWithShape="0">
                    <a:schemeClr val="dk1">
                      <a:alpha val="40000"/>
                    </a:schemeClr>
                  </a:outerShdw>
                </a:effectLst>
                <a:sym typeface="+mn-ea"/>
              </a:rPr>
              <a:t>风压系数计算如何</a:t>
            </a:r>
            <a:r>
              <a:rPr kern="0">
                <a:solidFill>
                  <a:schemeClr val="tx1"/>
                </a:solidFill>
                <a:effectLst>
                  <a:outerShdw blurRad="38100" dist="19050" dir="2700000" algn="tl" rotWithShape="0">
                    <a:schemeClr val="dk1">
                      <a:alpha val="40000"/>
                    </a:schemeClr>
                  </a:outerShdw>
                </a:effectLst>
                <a:sym typeface="+mn-ea"/>
              </a:rPr>
              <a:t>设置</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82550" y="1335405"/>
            <a:ext cx="90004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非大风工况</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Uz</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计算参考初始平均高度</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489585" y="1980565"/>
            <a:ext cx="10839450" cy="1476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不选中偏保守（影响有限）</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选中或不选中</a:t>
            </a:r>
            <a:r>
              <a:rPr lang="zh-CN" altLang="en-US" sz="2000" kern="0" dirty="0">
                <a:solidFill>
                  <a:srgbClr val="FF0000"/>
                </a:solidFill>
                <a:latin typeface="微软雅黑" panose="020B0503020204020204" pitchFamily="34" charset="-122"/>
                <a:ea typeface="微软雅黑" panose="020B0503020204020204" pitchFamily="34" charset="-122"/>
                <a:sym typeface="+mn-ea"/>
              </a:rPr>
              <a:t>均有大院习惯支持</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2000" kern="0" dirty="0">
                <a:solidFill>
                  <a:srgbClr val="FF0000"/>
                </a:solidFill>
                <a:latin typeface="微软雅黑" panose="020B0503020204020204" pitchFamily="34" charset="-122"/>
                <a:ea typeface="微软雅黑" panose="020B0503020204020204" pitchFamily="34" charset="-122"/>
                <a:sym typeface="+mn-ea"/>
              </a:rPr>
              <a:t>如选中</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，对于非大风工况（以覆冰为例，地线风速</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导线风速</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10m/s</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）执行以下逻辑：</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8172450" y="188595"/>
            <a:ext cx="2228850" cy="1019175"/>
          </a:xfrm>
          <a:prstGeom prst="rect">
            <a:avLst/>
          </a:prstGeom>
        </p:spPr>
      </p:pic>
      <p:sp>
        <p:nvSpPr>
          <p:cNvPr id="10" name="TextBox 10"/>
          <p:cNvSpPr txBox="1"/>
          <p:nvPr/>
        </p:nvSpPr>
        <p:spPr>
          <a:xfrm>
            <a:off x="903605" y="3456940"/>
            <a:ext cx="8858250" cy="101473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张力计算时，风速对应高度</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为</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10m</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水平荷载计算时，地线风速对应高度为</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45m</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，导线风速对应高度为</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30m</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5" name="矩形 14"/>
          <p:cNvSpPr/>
          <p:nvPr/>
        </p:nvSpPr>
        <p:spPr>
          <a:xfrm>
            <a:off x="7887335" y="3046095"/>
            <a:ext cx="796290" cy="335280"/>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15"/>
          <p:cNvSpPr/>
          <p:nvPr/>
        </p:nvSpPr>
        <p:spPr>
          <a:xfrm>
            <a:off x="4639945" y="3622675"/>
            <a:ext cx="594995" cy="335280"/>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5621655" y="4063365"/>
            <a:ext cx="575945" cy="335280"/>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3" name="图片 22"/>
          <p:cNvPicPr>
            <a:picLocks noChangeAspect="1"/>
          </p:cNvPicPr>
          <p:nvPr/>
        </p:nvPicPr>
        <p:blipFill>
          <a:blip r:embed="rId2"/>
          <a:stretch>
            <a:fillRect/>
          </a:stretch>
        </p:blipFill>
        <p:spPr>
          <a:xfrm>
            <a:off x="1533525" y="5114925"/>
            <a:ext cx="10658475" cy="1743075"/>
          </a:xfrm>
          <a:prstGeom prst="rect">
            <a:avLst/>
          </a:prstGeom>
        </p:spPr>
      </p:pic>
      <p:pic>
        <p:nvPicPr>
          <p:cNvPr id="24" name="图片 23"/>
          <p:cNvPicPr>
            <a:picLocks noChangeAspect="1"/>
          </p:cNvPicPr>
          <p:nvPr/>
        </p:nvPicPr>
        <p:blipFill>
          <a:blip r:embed="rId3"/>
          <a:stretch>
            <a:fillRect/>
          </a:stretch>
        </p:blipFill>
        <p:spPr>
          <a:xfrm>
            <a:off x="5347970" y="1710055"/>
            <a:ext cx="6844030" cy="1288415"/>
          </a:xfrm>
          <a:prstGeom prst="rect">
            <a:avLst/>
          </a:prstGeom>
        </p:spPr>
      </p:pic>
      <p:sp>
        <p:nvSpPr>
          <p:cNvPr id="25" name="矩形 24"/>
          <p:cNvSpPr/>
          <p:nvPr/>
        </p:nvSpPr>
        <p:spPr>
          <a:xfrm>
            <a:off x="6826250" y="2559685"/>
            <a:ext cx="594995" cy="210820"/>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6" name="直接箭头连接符 25"/>
          <p:cNvCxnSpPr>
            <a:stCxn id="15" idx="0"/>
            <a:endCxn id="25" idx="3"/>
          </p:cNvCxnSpPr>
          <p:nvPr/>
        </p:nvCxnSpPr>
        <p:spPr>
          <a:xfrm flipH="1" flipV="1">
            <a:off x="7421245" y="2665095"/>
            <a:ext cx="864235"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5347970" y="2559685"/>
            <a:ext cx="748030" cy="210820"/>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9" name="直接箭头连接符 28"/>
          <p:cNvCxnSpPr>
            <a:stCxn id="16" idx="0"/>
            <a:endCxn id="28" idx="2"/>
          </p:cNvCxnSpPr>
          <p:nvPr/>
        </p:nvCxnSpPr>
        <p:spPr>
          <a:xfrm flipV="1">
            <a:off x="4937760" y="2770505"/>
            <a:ext cx="784225" cy="8521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8702675" y="4063365"/>
            <a:ext cx="575945" cy="335280"/>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矩形 30"/>
          <p:cNvSpPr/>
          <p:nvPr/>
        </p:nvSpPr>
        <p:spPr>
          <a:xfrm>
            <a:off x="4772025" y="5963920"/>
            <a:ext cx="849630" cy="335280"/>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6622415" y="5963285"/>
            <a:ext cx="920750" cy="335915"/>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3" name="直接箭头连接符 32"/>
          <p:cNvCxnSpPr>
            <a:stCxn id="17" idx="2"/>
            <a:endCxn id="31" idx="0"/>
          </p:cNvCxnSpPr>
          <p:nvPr/>
        </p:nvCxnSpPr>
        <p:spPr>
          <a:xfrm flipH="1">
            <a:off x="5196840" y="4398645"/>
            <a:ext cx="713105" cy="15652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a:stCxn id="30" idx="2"/>
            <a:endCxn id="32" idx="0"/>
          </p:cNvCxnSpPr>
          <p:nvPr/>
        </p:nvCxnSpPr>
        <p:spPr>
          <a:xfrm flipH="1">
            <a:off x="7082790" y="4398645"/>
            <a:ext cx="1908175" cy="15646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 name="左箭头 1">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典型问题011-</a:t>
            </a:r>
            <a:r>
              <a:rPr kern="0">
                <a:solidFill>
                  <a:schemeClr val="tx1"/>
                </a:solidFill>
                <a:effectLst>
                  <a:outerShdw blurRad="38100" dist="19050" dir="2700000" algn="tl" rotWithShape="0">
                    <a:schemeClr val="dk1">
                      <a:alpha val="40000"/>
                    </a:schemeClr>
                  </a:outerShdw>
                </a:effectLst>
                <a:sym typeface="+mn-ea"/>
              </a:rPr>
              <a:t>气象区信息参数填写应注意哪些问题</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517525" y="1104265"/>
            <a:ext cx="11674475" cy="34150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气象条件参数是</a:t>
            </a:r>
            <a:r>
              <a:rPr lang="zh-CN" altLang="en-US" sz="2400" kern="0" dirty="0">
                <a:solidFill>
                  <a:srgbClr val="FF0000"/>
                </a:solidFill>
                <a:latin typeface="微软雅黑" panose="020B0503020204020204" pitchFamily="34" charset="-122"/>
                <a:ea typeface="微软雅黑" panose="020B0503020204020204" pitchFamily="34" charset="-122"/>
              </a:rPr>
              <a:t>极重要</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的使用</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条件</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所有参数必须准确（明确使用条件之前</a:t>
            </a:r>
            <a:r>
              <a:rPr lang="zh-CN" altLang="en-US" sz="2400" kern="0" dirty="0">
                <a:solidFill>
                  <a:srgbClr val="FF0000"/>
                </a:solidFill>
                <a:latin typeface="微软雅黑" panose="020B0503020204020204" pitchFamily="34" charset="-122"/>
                <a:ea typeface="微软雅黑" panose="020B0503020204020204" pitchFamily="34" charset="-122"/>
              </a:rPr>
              <a:t>不应</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进行</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荷载计算</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大风</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覆冰</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低温</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平均气温为四个</a:t>
            </a:r>
            <a:r>
              <a:rPr lang="zh-CN" altLang="en-US" sz="2400" kern="0" dirty="0">
                <a:solidFill>
                  <a:srgbClr val="FF0000"/>
                </a:solidFill>
                <a:latin typeface="微软雅黑" panose="020B0503020204020204" pitchFamily="34" charset="-122"/>
                <a:ea typeface="微软雅黑" panose="020B0503020204020204" pitchFamily="34" charset="-122"/>
              </a:rPr>
              <a:t>基本气象工况</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基本</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气象</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工况参数的修改</a:t>
            </a:r>
            <a:r>
              <a:rPr lang="zh-CN" altLang="en-US" sz="2400" kern="0" dirty="0">
                <a:solidFill>
                  <a:srgbClr val="FF0000"/>
                </a:solidFill>
                <a:latin typeface="微软雅黑" panose="020B0503020204020204" pitchFamily="34" charset="-122"/>
                <a:ea typeface="微软雅黑" panose="020B0503020204020204" pitchFamily="34" charset="-122"/>
              </a:rPr>
              <a:t>有可能影响所有</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气象条件的荷载计算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非基本</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气象</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工况参数的修改</a:t>
            </a:r>
            <a:r>
              <a:rPr lang="zh-CN" altLang="en-US" sz="2400" kern="0" dirty="0">
                <a:solidFill>
                  <a:srgbClr val="FF0000"/>
                </a:solidFill>
                <a:latin typeface="微软雅黑" panose="020B0503020204020204" pitchFamily="34" charset="-122"/>
                <a:ea typeface="微软雅黑" panose="020B0503020204020204" pitchFamily="34" charset="-122"/>
              </a:rPr>
              <a:t>只影响本工况</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对应的荷载计算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如需考虑验冰</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验风</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脱冰跳跃</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舞动等工况，选中并补充相应气象参数即可</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688590" y="4686935"/>
            <a:ext cx="9503410" cy="2171065"/>
          </a:xfrm>
          <a:prstGeom prst="rect">
            <a:avLst/>
          </a:prstGeom>
        </p:spPr>
      </p:pic>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典型问题011-</a:t>
            </a:r>
            <a:r>
              <a:rPr kern="0">
                <a:solidFill>
                  <a:schemeClr val="tx1"/>
                </a:solidFill>
                <a:effectLst>
                  <a:outerShdw blurRad="38100" dist="19050" dir="2700000" algn="tl" rotWithShape="0">
                    <a:schemeClr val="dk1">
                      <a:alpha val="40000"/>
                    </a:schemeClr>
                  </a:outerShdw>
                </a:effectLst>
                <a:sym typeface="+mn-ea"/>
              </a:rPr>
              <a:t>气象区信息参数填写应注意哪些问题</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3175" y="1097280"/>
            <a:ext cx="11903075" cy="230695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一般情况下，不均匀覆冰气象条件与覆冰气象条件相同</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长期</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挠度</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工况，又称最小风速工况，主要用于挠度计算（对</a:t>
            </a:r>
            <a:r>
              <a:rPr lang="zh-CN" altLang="en-US" sz="2400" kern="0" dirty="0">
                <a:solidFill>
                  <a:srgbClr val="FF0000"/>
                </a:solidFill>
                <a:latin typeface="微软雅黑" panose="020B0503020204020204" pitchFamily="34" charset="-122"/>
                <a:ea typeface="微软雅黑" panose="020B0503020204020204" pitchFamily="34" charset="-122"/>
              </a:rPr>
              <a:t>钢管杆</a:t>
            </a:r>
            <a:r>
              <a:rPr lang="en-US" altLang="zh-CN" sz="2400" kern="0" dirty="0">
                <a:solidFill>
                  <a:srgbClr val="FF0000"/>
                </a:solidFill>
                <a:latin typeface="微软雅黑" panose="020B0503020204020204" pitchFamily="34" charset="-122"/>
                <a:ea typeface="微软雅黑" panose="020B0503020204020204" pitchFamily="34" charset="-122"/>
              </a:rPr>
              <a:t>/</a:t>
            </a:r>
            <a:r>
              <a:rPr lang="zh-CN" altLang="en-US" sz="2400" kern="0" dirty="0">
                <a:solidFill>
                  <a:srgbClr val="FF0000"/>
                </a:solidFill>
                <a:latin typeface="微软雅黑" panose="020B0503020204020204" pitchFamily="34" charset="-122"/>
                <a:ea typeface="微软雅黑" panose="020B0503020204020204" pitchFamily="34" charset="-122"/>
              </a:rPr>
              <a:t>窄基塔</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影响较大</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安装工况对应的温度，为</a:t>
            </a:r>
            <a:r>
              <a:rPr lang="zh-CN" altLang="en-US" sz="2400" kern="0" dirty="0">
                <a:solidFill>
                  <a:srgbClr val="FF0000"/>
                </a:solidFill>
                <a:latin typeface="微软雅黑" panose="020B0503020204020204" pitchFamily="34" charset="-122"/>
                <a:ea typeface="微软雅黑" panose="020B0503020204020204" pitchFamily="34" charset="-122"/>
              </a:rPr>
              <a:t>不</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考虑安装降温前</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的温度</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高温工况可能</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用于垂直档距自动计算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5376545" y="2910205"/>
            <a:ext cx="6815455" cy="3947795"/>
          </a:xfrm>
          <a:prstGeom prst="rect">
            <a:avLst/>
          </a:prstGeom>
        </p:spPr>
      </p:pic>
      <p:cxnSp>
        <p:nvCxnSpPr>
          <p:cNvPr id="4" name="直接箭头连接符 3"/>
          <p:cNvCxnSpPr/>
          <p:nvPr/>
        </p:nvCxnSpPr>
        <p:spPr>
          <a:xfrm>
            <a:off x="1149350" y="3265170"/>
            <a:ext cx="6239510" cy="23964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 name="左箭头 2">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0"/>
            <a:ext cx="12192000" cy="6858000"/>
            <a:chOff x="0" y="0"/>
            <a:chExt cx="19200" cy="10800"/>
          </a:xfrm>
        </p:grpSpPr>
        <p:sp>
          <p:nvSpPr>
            <p:cNvPr id="6" name="矩形 5"/>
            <p:cNvSpPr/>
            <p:nvPr/>
          </p:nvSpPr>
          <p:spPr>
            <a:xfrm>
              <a:off x="11247" y="0"/>
              <a:ext cx="7953" cy="10800"/>
            </a:xfrm>
            <a:prstGeom prst="rect">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11247" cy="10800"/>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4"/>
            <p:cNvSpPr txBox="1"/>
            <p:nvPr/>
          </p:nvSpPr>
          <p:spPr>
            <a:xfrm>
              <a:off x="12165" y="4926"/>
              <a:ext cx="2528" cy="822"/>
            </a:xfrm>
            <a:prstGeom prst="rect">
              <a:avLst/>
            </a:prstGeom>
            <a:noFill/>
          </p:spPr>
          <p:txBody>
            <a:bodyPr wrap="none" rtlCol="0">
              <a:spAutoFit/>
            </a:bodyPr>
            <a:lstStyle/>
            <a:p>
              <a:pPr algn="l" defTabSz="1218565"/>
              <a:r>
                <a:rPr lang="zh-CN" altLang="en-US" sz="2800" b="1" kern="0" dirty="0">
                  <a:solidFill>
                    <a:schemeClr val="bg1"/>
                  </a:solidFill>
                  <a:latin typeface="微软雅黑" panose="020B0503020204020204" pitchFamily="34" charset="-122"/>
                  <a:ea typeface="微软雅黑" panose="020B0503020204020204" pitchFamily="34" charset="-122"/>
                  <a:sym typeface="+mn-ea"/>
                </a:rPr>
                <a:t>编制说明</a:t>
              </a:r>
              <a:endParaRPr lang="zh-CN" altLang="en-US" sz="2800" b="1" kern="0"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0333" y="4484"/>
              <a:ext cx="1832" cy="1832"/>
              <a:chOff x="5392382" y="2847496"/>
              <a:chExt cx="1163008" cy="1163008"/>
            </a:xfrm>
          </p:grpSpPr>
          <p:sp>
            <p:nvSpPr>
              <p:cNvPr id="34" name="椭圆 33"/>
              <p:cNvSpPr/>
              <p:nvPr/>
            </p:nvSpPr>
            <p:spPr>
              <a:xfrm>
                <a:off x="5392382" y="2847496"/>
                <a:ext cx="1163008" cy="1163008"/>
              </a:xfrm>
              <a:prstGeom prst="ellipse">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496260" y="2952724"/>
                <a:ext cx="952553" cy="952553"/>
              </a:xfrm>
              <a:prstGeom prst="ellipse">
                <a:avLst/>
              </a:prstGeom>
              <a:solidFill>
                <a:srgbClr val="FFCD2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a:endParaRPr lang="zh-CN" altLang="en-US" sz="2400" kern="0">
                  <a:noFill/>
                </a:endParaRPr>
              </a:p>
            </p:txBody>
          </p:sp>
        </p:grpSp>
      </p:grpSp>
      <p:pic>
        <p:nvPicPr>
          <p:cNvPr id="13" name="图片 12" descr="4520023"/>
          <p:cNvPicPr>
            <a:picLocks noChangeAspect="1"/>
          </p:cNvPicPr>
          <p:nvPr/>
        </p:nvPicPr>
        <p:blipFill>
          <a:blip r:embed="rId2"/>
          <a:stretch>
            <a:fillRect/>
          </a:stretch>
        </p:blipFill>
        <p:spPr>
          <a:xfrm>
            <a:off x="6811645" y="3053080"/>
            <a:ext cx="671830" cy="671830"/>
          </a:xfrm>
          <a:prstGeom prst="rect">
            <a:avLst/>
          </a:prstGeom>
        </p:spPr>
      </p:pic>
      <p:pic>
        <p:nvPicPr>
          <p:cNvPr id="16" name="图片 15" descr="恒巨软件1"/>
          <p:cNvPicPr>
            <a:picLocks noChangeAspect="1"/>
          </p:cNvPicPr>
          <p:nvPr/>
        </p:nvPicPr>
        <p:blipFill>
          <a:blip r:embed="rId3"/>
          <a:srcRect/>
          <a:stretch>
            <a:fillRect/>
          </a:stretch>
        </p:blipFill>
        <p:spPr>
          <a:xfrm>
            <a:off x="10796270" y="296545"/>
            <a:ext cx="1036955" cy="77025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15428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典型问题012-</a:t>
            </a:r>
            <a:r>
              <a:rPr kern="0">
                <a:solidFill>
                  <a:schemeClr val="tx1"/>
                </a:solidFill>
                <a:effectLst>
                  <a:outerShdw blurRad="38100" dist="19050" dir="2700000" algn="tl" rotWithShape="0">
                    <a:schemeClr val="dk1">
                      <a:alpha val="40000"/>
                    </a:schemeClr>
                  </a:outerShdw>
                </a:effectLst>
                <a:sym typeface="+mn-ea"/>
              </a:rPr>
              <a:t>如缺少某些气象条件该如果填写相关</a:t>
            </a:r>
            <a:r>
              <a:rPr kern="0">
                <a:solidFill>
                  <a:schemeClr val="tx1"/>
                </a:solidFill>
                <a:effectLst>
                  <a:outerShdw blurRad="38100" dist="19050" dir="2700000" algn="tl" rotWithShape="0">
                    <a:schemeClr val="dk1">
                      <a:alpha val="40000"/>
                    </a:schemeClr>
                  </a:outerShdw>
                </a:effectLst>
                <a:sym typeface="+mn-ea"/>
              </a:rPr>
              <a:t>参数</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517525" y="1097280"/>
            <a:ext cx="90004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缺少气象条件</a:t>
            </a:r>
            <a:r>
              <a:rPr lang="zh-CN" altLang="en-US" sz="2400" kern="0" dirty="0">
                <a:solidFill>
                  <a:srgbClr val="FF0000"/>
                </a:solidFill>
                <a:latin typeface="微软雅黑" panose="020B0503020204020204" pitchFamily="34" charset="-122"/>
                <a:ea typeface="微软雅黑" panose="020B0503020204020204" pitchFamily="34" charset="-122"/>
              </a:rPr>
              <a:t>应限于</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以下情况</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918210" y="1742440"/>
            <a:ext cx="8599805" cy="1337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无冰区，缺少覆冰</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不均匀冰情况</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非钢管杆</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窄基塔缺少长期（挠度或最小风）工况</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特殊情况下的具体验算（比如只针对大风</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覆冰</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安装的验算）</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10"/>
          <p:cNvSpPr txBox="1"/>
          <p:nvPr/>
        </p:nvSpPr>
        <p:spPr>
          <a:xfrm>
            <a:off x="622300" y="2989580"/>
            <a:ext cx="976693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对于连续档以下工况条件（四个基本工况）</a:t>
            </a:r>
            <a:r>
              <a:rPr lang="zh-CN" altLang="en-US" sz="2400" kern="0" dirty="0">
                <a:solidFill>
                  <a:srgbClr val="FF0000"/>
                </a:solidFill>
                <a:latin typeface="微软雅黑" panose="020B0503020204020204" pitchFamily="34" charset="-122"/>
                <a:ea typeface="微软雅黑" panose="020B0503020204020204" pitchFamily="34" charset="-122"/>
              </a:rPr>
              <a:t>必须明确，不应缺少</a:t>
            </a:r>
            <a:endParaRPr lang="zh-CN" altLang="en-US" sz="2400" kern="0" dirty="0">
              <a:solidFill>
                <a:srgbClr val="FF0000"/>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918210" y="3740150"/>
            <a:ext cx="8599805"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大风</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低温</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平均气温</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覆冰（如为无冰区，参考下页</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处理方案）</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10"/>
          <p:cNvSpPr txBox="1"/>
          <p:nvPr/>
        </p:nvSpPr>
        <p:spPr>
          <a:xfrm>
            <a:off x="622300" y="4745355"/>
            <a:ext cx="90004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对于孤立档以下工况条件</a:t>
            </a:r>
            <a:r>
              <a:rPr lang="zh-CN" altLang="en-US" sz="2400" kern="0" dirty="0">
                <a:solidFill>
                  <a:srgbClr val="FF0000"/>
                </a:solidFill>
                <a:latin typeface="微软雅黑" panose="020B0503020204020204" pitchFamily="34" charset="-122"/>
                <a:ea typeface="微软雅黑" panose="020B0503020204020204" pitchFamily="34" charset="-122"/>
              </a:rPr>
              <a:t>必须明确，不应缺少</a:t>
            </a:r>
            <a:endParaRPr lang="zh-CN" altLang="en-US" sz="2400" kern="0" dirty="0">
              <a:solidFill>
                <a:srgbClr val="FF0000"/>
              </a:solidFill>
              <a:latin typeface="微软雅黑" panose="020B0503020204020204" pitchFamily="34" charset="-122"/>
              <a:ea typeface="微软雅黑" panose="020B0503020204020204" pitchFamily="34" charset="-122"/>
            </a:endParaRPr>
          </a:p>
        </p:txBody>
      </p:sp>
      <p:sp>
        <p:nvSpPr>
          <p:cNvPr id="9" name="TextBox 10"/>
          <p:cNvSpPr txBox="1"/>
          <p:nvPr/>
        </p:nvSpPr>
        <p:spPr>
          <a:xfrm>
            <a:off x="918210" y="5390515"/>
            <a:ext cx="8599805"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连续档上述</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四个基本工况</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过牵引</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15428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典型问题012-</a:t>
            </a:r>
            <a:r>
              <a:rPr kern="0">
                <a:solidFill>
                  <a:schemeClr val="tx1"/>
                </a:solidFill>
                <a:effectLst>
                  <a:outerShdw blurRad="38100" dist="19050" dir="2700000" algn="tl" rotWithShape="0">
                    <a:schemeClr val="dk1">
                      <a:alpha val="40000"/>
                    </a:schemeClr>
                  </a:outerShdw>
                </a:effectLst>
                <a:sym typeface="+mn-ea"/>
              </a:rPr>
              <a:t>如缺少某些气象条件该如果填写相关</a:t>
            </a:r>
            <a:r>
              <a:rPr kern="0">
                <a:solidFill>
                  <a:schemeClr val="tx1"/>
                </a:solidFill>
                <a:effectLst>
                  <a:outerShdw blurRad="38100" dist="19050" dir="2700000" algn="tl" rotWithShape="0">
                    <a:schemeClr val="dk1">
                      <a:alpha val="40000"/>
                    </a:schemeClr>
                  </a:outerShdw>
                </a:effectLst>
                <a:sym typeface="+mn-ea"/>
              </a:rPr>
              <a:t>参数</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3175" y="1097280"/>
            <a:ext cx="90004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缺少气象条件时，处理</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方案</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403860" y="1742440"/>
            <a:ext cx="4862195" cy="1337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对应工况风速建议</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按</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考虑</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对应工况冰厚</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建议</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按</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考虑</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对应工况温度建议</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按</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40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考虑</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10"/>
          <p:cNvSpPr txBox="1"/>
          <p:nvPr/>
        </p:nvSpPr>
        <p:spPr>
          <a:xfrm>
            <a:off x="107950" y="2989580"/>
            <a:ext cx="90004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补充说明</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397510" y="3574415"/>
            <a:ext cx="509143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缺少气象条件时相应参数按（无风</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无冰</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高温）替换处理，是为了保证缺少的气象条件</a:t>
            </a:r>
            <a:r>
              <a:rPr lang="zh-CN" altLang="en-US" kern="0" dirty="0">
                <a:solidFill>
                  <a:srgbClr val="FF0000"/>
                </a:solidFill>
                <a:latin typeface="微软雅黑" panose="020B0503020204020204" pitchFamily="34" charset="-122"/>
                <a:ea typeface="微软雅黑" panose="020B0503020204020204" pitchFamily="34" charset="-122"/>
              </a:rPr>
              <a:t>不会</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对杆塔结构产生控制</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缺少的气象条件在结构组合中应予以</a:t>
            </a:r>
            <a:r>
              <a:rPr lang="zh-CN" altLang="en-US" kern="0" dirty="0">
                <a:solidFill>
                  <a:srgbClr val="FF0000"/>
                </a:solidFill>
                <a:latin typeface="微软雅黑" panose="020B0503020204020204" pitchFamily="34" charset="-122"/>
                <a:ea typeface="微软雅黑" panose="020B0503020204020204" pitchFamily="34" charset="-122"/>
              </a:rPr>
              <a:t>剔除</a:t>
            </a:r>
            <a:endParaRPr lang="zh-CN" altLang="en-US" kern="0" dirty="0">
              <a:solidFill>
                <a:srgbClr val="FF000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5481320" y="1595755"/>
            <a:ext cx="6710680" cy="5262245"/>
          </a:xfrm>
          <a:prstGeom prst="rect">
            <a:avLst/>
          </a:prstGeom>
        </p:spPr>
      </p:pic>
      <p:cxnSp>
        <p:nvCxnSpPr>
          <p:cNvPr id="10" name="直接箭头连接符 9"/>
          <p:cNvCxnSpPr/>
          <p:nvPr/>
        </p:nvCxnSpPr>
        <p:spPr>
          <a:xfrm flipV="1">
            <a:off x="4820285" y="2066925"/>
            <a:ext cx="3096260" cy="29711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433060" y="3244850"/>
            <a:ext cx="1325880" cy="368300"/>
          </a:xfrm>
          <a:prstGeom prst="rect">
            <a:avLst/>
          </a:prstGeom>
          <a:noFill/>
        </p:spPr>
        <p:txBody>
          <a:bodyPr wrap="none" rtlCol="0" anchor="t">
            <a:spAutoFit/>
          </a:bodyPr>
          <a:p>
            <a:r>
              <a:rPr kern="0">
                <a:effectLst>
                  <a:outerShdw blurRad="38100" dist="19050" dir="2700000" algn="tl" rotWithShape="0">
                    <a:schemeClr val="dk1">
                      <a:alpha val="40000"/>
                    </a:schemeClr>
                  </a:outerShdw>
                </a:effectLst>
                <a:sym typeface="+mn-ea"/>
              </a:rPr>
              <a:t>及基准高度</a:t>
            </a:r>
            <a:endParaRPr lang="zh-CN" altLang="en-US"/>
          </a:p>
        </p:txBody>
      </p:sp>
      <p:sp>
        <p:nvSpPr>
          <p:cNvPr id="3" name="左箭头 2">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86550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典型问题013-</a:t>
            </a:r>
            <a:r>
              <a:rPr kern="0">
                <a:solidFill>
                  <a:schemeClr val="tx1"/>
                </a:solidFill>
                <a:effectLst>
                  <a:outerShdw blurRad="38100" dist="19050" dir="2700000" algn="tl" rotWithShape="0">
                    <a:schemeClr val="dk1">
                      <a:alpha val="40000"/>
                    </a:schemeClr>
                  </a:outerShdw>
                </a:effectLst>
                <a:sym typeface="+mn-ea"/>
              </a:rPr>
              <a:t>是否风速越大、覆冰越厚、气温越低</a:t>
            </a:r>
            <a:r>
              <a:rPr kern="0">
                <a:solidFill>
                  <a:schemeClr val="tx1"/>
                </a:solidFill>
                <a:effectLst>
                  <a:outerShdw blurRad="38100" dist="19050" dir="2700000" algn="tl" rotWithShape="0">
                    <a:schemeClr val="dk1">
                      <a:alpha val="40000"/>
                    </a:schemeClr>
                  </a:outerShdw>
                </a:effectLst>
                <a:sym typeface="+mn-ea"/>
              </a:rPr>
              <a:t>，铁塔承载力越高</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527050" y="1324610"/>
            <a:ext cx="488823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从经验数据上</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，一般经验</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规律是</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1026795" y="1969770"/>
            <a:ext cx="6797675"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其它使用条件不变，</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风速越大，对应铁塔承载力越高</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其它使用条件不变，</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覆冰越厚，对应铁塔承载力越高</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10"/>
          <p:cNvSpPr txBox="1"/>
          <p:nvPr/>
        </p:nvSpPr>
        <p:spPr>
          <a:xfrm>
            <a:off x="539750" y="2880360"/>
            <a:ext cx="488823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从计算逻辑上</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1086485" y="3525520"/>
            <a:ext cx="9011285"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风速越大，大风越易为临界档距计算中的控制工况</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覆冰越大，覆冰越易为</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临界档距计算中的</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控制工况</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气温越低，低温越易为</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临界档距计算中的</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控制工况</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工况为临界档距中的控制工况，</a:t>
            </a:r>
            <a:r>
              <a:rPr lang="zh-CN" altLang="en-US" kern="0" dirty="0">
                <a:solidFill>
                  <a:srgbClr val="FF0000"/>
                </a:solidFill>
                <a:latin typeface="微软雅黑" panose="020B0503020204020204" pitchFamily="34" charset="-122"/>
                <a:ea typeface="微软雅黑" panose="020B0503020204020204" pitchFamily="34" charset="-122"/>
              </a:rPr>
              <a:t>不意味着</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是杆件应力计算中的控制工况</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左箭头 1">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86550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典型问题013-</a:t>
            </a:r>
            <a:r>
              <a:rPr kern="0">
                <a:solidFill>
                  <a:schemeClr val="tx1"/>
                </a:solidFill>
                <a:effectLst>
                  <a:outerShdw blurRad="38100" dist="19050" dir="2700000" algn="tl" rotWithShape="0">
                    <a:schemeClr val="dk1">
                      <a:alpha val="40000"/>
                    </a:schemeClr>
                  </a:outerShdw>
                </a:effectLst>
                <a:sym typeface="+mn-ea"/>
              </a:rPr>
              <a:t>是否风速越大、覆冰越厚、气温越低</a:t>
            </a:r>
            <a:r>
              <a:rPr kern="0">
                <a:solidFill>
                  <a:schemeClr val="tx1"/>
                </a:solidFill>
                <a:effectLst>
                  <a:outerShdw blurRad="38100" dist="19050" dir="2700000" algn="tl" rotWithShape="0">
                    <a:schemeClr val="dk1">
                      <a:alpha val="40000"/>
                    </a:schemeClr>
                  </a:outerShdw>
                </a:effectLst>
                <a:sym typeface="+mn-ea"/>
              </a:rPr>
              <a:t>，铁塔承载力越高</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6" name="TextBox 10"/>
          <p:cNvSpPr txBox="1"/>
          <p:nvPr/>
        </p:nvSpPr>
        <p:spPr>
          <a:xfrm>
            <a:off x="154940" y="1381760"/>
            <a:ext cx="6797675"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假定两组使用条件，满足以下条件</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p:nvGrpSpPr>
        <p:grpSpPr>
          <a:xfrm>
            <a:off x="5815330" y="1124585"/>
            <a:ext cx="6309360" cy="1950085"/>
            <a:chOff x="0" y="2884"/>
            <a:chExt cx="10448" cy="2905"/>
          </a:xfrm>
        </p:grpSpPr>
        <p:pic>
          <p:nvPicPr>
            <p:cNvPr id="9" name="图片 8"/>
            <p:cNvPicPr>
              <a:picLocks noChangeAspect="1"/>
            </p:cNvPicPr>
            <p:nvPr/>
          </p:nvPicPr>
          <p:blipFill>
            <a:blip r:embed="rId1"/>
            <a:stretch>
              <a:fillRect/>
            </a:stretch>
          </p:blipFill>
          <p:spPr>
            <a:xfrm>
              <a:off x="0" y="2884"/>
              <a:ext cx="10448" cy="1423"/>
            </a:xfrm>
            <a:prstGeom prst="rect">
              <a:avLst/>
            </a:prstGeom>
          </p:spPr>
        </p:pic>
        <p:pic>
          <p:nvPicPr>
            <p:cNvPr id="11" name="图片 10"/>
            <p:cNvPicPr>
              <a:picLocks noChangeAspect="1"/>
            </p:cNvPicPr>
            <p:nvPr/>
          </p:nvPicPr>
          <p:blipFill>
            <a:blip r:embed="rId2"/>
            <a:stretch>
              <a:fillRect/>
            </a:stretch>
          </p:blipFill>
          <p:spPr>
            <a:xfrm>
              <a:off x="0" y="4307"/>
              <a:ext cx="10448" cy="1483"/>
            </a:xfrm>
            <a:prstGeom prst="rect">
              <a:avLst/>
            </a:prstGeom>
          </p:spPr>
        </p:pic>
      </p:grpSp>
      <p:sp>
        <p:nvSpPr>
          <p:cNvPr id="13" name="TextBox 10"/>
          <p:cNvSpPr txBox="1"/>
          <p:nvPr/>
        </p:nvSpPr>
        <p:spPr>
          <a:xfrm>
            <a:off x="398145" y="1827530"/>
            <a:ext cx="5093970" cy="119888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气象条件</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A/B,</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仅风速不同</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参见右图</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其它使用条件</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电线参数、档距信息等</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均相同</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组中大风工况为临界档距中的控制工况</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6" name="右箭头 15"/>
          <p:cNvSpPr/>
          <p:nvPr/>
        </p:nvSpPr>
        <p:spPr>
          <a:xfrm rot="5400000">
            <a:off x="5452745" y="3150870"/>
            <a:ext cx="173990" cy="2336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398145" y="3104515"/>
            <a:ext cx="11752580" cy="76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TextBox 10"/>
          <p:cNvSpPr txBox="1"/>
          <p:nvPr/>
        </p:nvSpPr>
        <p:spPr>
          <a:xfrm>
            <a:off x="3182620" y="3192145"/>
            <a:ext cx="5093970" cy="156845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B</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组中大风工况也为临界档距中的控制工况</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组大风张力</a:t>
            </a:r>
            <a:r>
              <a:rPr lang="en-US" altLang="zh-CN" sz="1600" kern="0" dirty="0">
                <a:solidFill>
                  <a:srgbClr val="FF0000"/>
                </a:solidFill>
                <a:latin typeface="微软雅黑" panose="020B0503020204020204" pitchFamily="34" charset="-122"/>
                <a:ea typeface="微软雅黑" panose="020B0503020204020204" pitchFamily="34" charset="-122"/>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B</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组大风张力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最大允许张力</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组大风水平荷载</a:t>
            </a:r>
            <a:r>
              <a:rPr lang="en-US" altLang="zh-CN" sz="1600" kern="0" dirty="0">
                <a:solidFill>
                  <a:srgbClr val="FF0000"/>
                </a:solidFill>
                <a:latin typeface="微软雅黑" panose="020B0503020204020204" pitchFamily="34" charset="-122"/>
                <a:ea typeface="微软雅黑" panose="020B0503020204020204" pitchFamily="34" charset="-122"/>
                <a:sym typeface="+mn-ea"/>
              </a:rPr>
              <a:t>&lt;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B</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组大风水平荷载</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en-US" altLang="zh-CN" sz="1600" kern="0" dirty="0">
                <a:solidFill>
                  <a:srgbClr val="FF0000"/>
                </a:solidFill>
                <a:latin typeface="微软雅黑" panose="020B0503020204020204" pitchFamily="34" charset="-122"/>
                <a:ea typeface="微软雅黑" panose="020B0503020204020204" pitchFamily="34" charset="-122"/>
                <a:sym typeface="+mn-ea"/>
              </a:rPr>
              <a:t>A</a:t>
            </a:r>
            <a:r>
              <a:rPr lang="zh-CN" altLang="en-US" sz="1600" kern="0" dirty="0">
                <a:solidFill>
                  <a:srgbClr val="FF0000"/>
                </a:solidFill>
                <a:latin typeface="微软雅黑" panose="020B0503020204020204" pitchFamily="34" charset="-122"/>
                <a:ea typeface="微软雅黑" panose="020B0503020204020204" pitchFamily="34" charset="-122"/>
                <a:sym typeface="+mn-ea"/>
              </a:rPr>
              <a:t>组其他工况张力</a:t>
            </a:r>
            <a:r>
              <a:rPr lang="en-US" altLang="zh-CN" sz="1600" kern="0" dirty="0">
                <a:solidFill>
                  <a:srgbClr val="FF0000"/>
                </a:solidFill>
                <a:latin typeface="微软雅黑" panose="020B0503020204020204" pitchFamily="34" charset="-122"/>
                <a:ea typeface="微软雅黑" panose="020B0503020204020204" pitchFamily="34" charset="-122"/>
                <a:sym typeface="+mn-ea"/>
              </a:rPr>
              <a:t>&gt;B</a:t>
            </a:r>
            <a:r>
              <a:rPr lang="zh-CN" altLang="en-US" sz="1600" kern="0" dirty="0">
                <a:solidFill>
                  <a:srgbClr val="FF0000"/>
                </a:solidFill>
                <a:latin typeface="微软雅黑" panose="020B0503020204020204" pitchFamily="34" charset="-122"/>
                <a:ea typeface="微软雅黑" panose="020B0503020204020204" pitchFamily="34" charset="-122"/>
                <a:sym typeface="+mn-ea"/>
              </a:rPr>
              <a:t>组其他工况张力</a:t>
            </a:r>
            <a:endParaRPr lang="zh-CN" altLang="en-US" sz="1600" kern="0" dirty="0">
              <a:solidFill>
                <a:srgbClr val="FF0000"/>
              </a:solidFill>
              <a:latin typeface="微软雅黑" panose="020B0503020204020204" pitchFamily="34" charset="-122"/>
              <a:ea typeface="微软雅黑" panose="020B0503020204020204" pitchFamily="34" charset="-122"/>
              <a:sym typeface="+mn-ea"/>
            </a:endParaRPr>
          </a:p>
        </p:txBody>
      </p:sp>
      <p:sp>
        <p:nvSpPr>
          <p:cNvPr id="22" name="矩形 21"/>
          <p:cNvSpPr/>
          <p:nvPr/>
        </p:nvSpPr>
        <p:spPr>
          <a:xfrm>
            <a:off x="410845" y="4678680"/>
            <a:ext cx="11752580" cy="76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TextBox 10"/>
          <p:cNvSpPr txBox="1"/>
          <p:nvPr/>
        </p:nvSpPr>
        <p:spPr>
          <a:xfrm>
            <a:off x="2073910" y="4756785"/>
            <a:ext cx="9444990" cy="50673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对具体杆件承载力的包络能力：</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组气象区不</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见得小于</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B</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组</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5" name="矩形 24"/>
          <p:cNvSpPr/>
          <p:nvPr/>
        </p:nvSpPr>
        <p:spPr>
          <a:xfrm>
            <a:off x="414020" y="5215255"/>
            <a:ext cx="11752580" cy="76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右箭头 27"/>
          <p:cNvSpPr/>
          <p:nvPr/>
        </p:nvSpPr>
        <p:spPr>
          <a:xfrm rot="5400000">
            <a:off x="5452745" y="4714875"/>
            <a:ext cx="173990" cy="2336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右箭头 28"/>
          <p:cNvSpPr/>
          <p:nvPr/>
        </p:nvSpPr>
        <p:spPr>
          <a:xfrm rot="5400000">
            <a:off x="5521960" y="5261610"/>
            <a:ext cx="173990" cy="2336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TextBox 10"/>
          <p:cNvSpPr txBox="1"/>
          <p:nvPr/>
        </p:nvSpPr>
        <p:spPr>
          <a:xfrm>
            <a:off x="1183005" y="5465445"/>
            <a:ext cx="6797675"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对于具体杆件，</a:t>
            </a:r>
            <a:r>
              <a:rPr lang="zh-CN" altLang="en-US" kern="0" dirty="0">
                <a:solidFill>
                  <a:srgbClr val="FF0000"/>
                </a:solidFill>
                <a:latin typeface="微软雅黑" panose="020B0503020204020204" pitchFamily="34" charset="-122"/>
                <a:ea typeface="微软雅黑" panose="020B0503020204020204" pitchFamily="34" charset="-122"/>
                <a:sym typeface="+mn-ea"/>
              </a:rPr>
              <a:t>不存在</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气象条件越苛刻，杆件计算越保守</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气象条件必须明确，必须有依据，</a:t>
            </a:r>
            <a:r>
              <a:rPr lang="zh-CN" altLang="en-US" kern="0" dirty="0">
                <a:solidFill>
                  <a:srgbClr val="FF0000"/>
                </a:solidFill>
                <a:latin typeface="微软雅黑" panose="020B0503020204020204" pitchFamily="34" charset="-122"/>
                <a:ea typeface="微软雅黑" panose="020B0503020204020204" pitchFamily="34" charset="-122"/>
                <a:sym typeface="+mn-ea"/>
              </a:rPr>
              <a:t>不能</a:t>
            </a:r>
            <a:r>
              <a:rPr lang="en-US" altLang="zh-CN" kern="0" dirty="0">
                <a:solidFill>
                  <a:srgbClr val="FF0000"/>
                </a:solidFill>
                <a:latin typeface="微软雅黑" panose="020B0503020204020204" pitchFamily="34" charset="-122"/>
                <a:ea typeface="微软雅黑" panose="020B0503020204020204" pitchFamily="34" charset="-122"/>
                <a:sym typeface="+mn-ea"/>
              </a:rPr>
              <a:t>“</a:t>
            </a:r>
            <a:r>
              <a:rPr lang="zh-CN" altLang="en-US" kern="0" dirty="0">
                <a:solidFill>
                  <a:srgbClr val="FF0000"/>
                </a:solidFill>
                <a:latin typeface="微软雅黑" panose="020B0503020204020204" pitchFamily="34" charset="-122"/>
                <a:ea typeface="微软雅黑" panose="020B0503020204020204" pitchFamily="34" charset="-122"/>
                <a:sym typeface="+mn-ea"/>
              </a:rPr>
              <a:t>拍脑袋</a:t>
            </a:r>
            <a:r>
              <a:rPr lang="en-US" altLang="zh-CN" kern="0" dirty="0">
                <a:solidFill>
                  <a:srgbClr val="FF0000"/>
                </a:solidFill>
                <a:latin typeface="微软雅黑" panose="020B0503020204020204" pitchFamily="34" charset="-122"/>
                <a:ea typeface="微软雅黑" panose="020B0503020204020204" pitchFamily="34" charset="-122"/>
                <a:sym typeface="+mn-ea"/>
              </a:rPr>
              <a:t>”</a:t>
            </a:r>
            <a:endParaRPr lang="en-US" altLang="zh-CN" kern="0" dirty="0">
              <a:solidFill>
                <a:srgbClr val="FF0000"/>
              </a:solidFill>
              <a:latin typeface="微软雅黑" panose="020B0503020204020204" pitchFamily="34" charset="-122"/>
              <a:ea typeface="微软雅黑" panose="020B0503020204020204" pitchFamily="34" charset="-122"/>
              <a:sym typeface="+mn-ea"/>
            </a:endParaRPr>
          </a:p>
        </p:txBody>
      </p: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典型问题014-</a:t>
            </a:r>
            <a:r>
              <a:rPr kern="0">
                <a:solidFill>
                  <a:schemeClr val="tx1"/>
                </a:solidFill>
                <a:effectLst>
                  <a:outerShdw blurRad="38100" dist="19050" dir="2700000" algn="tl" rotWithShape="0">
                    <a:schemeClr val="dk1">
                      <a:alpha val="40000"/>
                    </a:schemeClr>
                  </a:outerShdw>
                </a:effectLst>
                <a:sym typeface="+mn-ea"/>
              </a:rPr>
              <a:t>平均高度是否需要修改？</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31750" y="1097280"/>
            <a:ext cx="11137265" cy="286131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一般不需要</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修改，切换电压等级时，相应平均高度会自动切换</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目前</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电压等级</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平均高度关联逻辑参考依据：浙江院表格习惯</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特高压计算原则</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平均高度越高，大风越易为控制工况，但对整个杆塔来说，</a:t>
            </a:r>
            <a:r>
              <a:rPr lang="zh-CN" altLang="en-US" sz="2400" kern="0" dirty="0">
                <a:solidFill>
                  <a:srgbClr val="FF0000"/>
                </a:solidFill>
                <a:latin typeface="微软雅黑" panose="020B0503020204020204" pitchFamily="34" charset="-122"/>
                <a:ea typeface="微软雅黑" panose="020B0503020204020204" pitchFamily="34" charset="-122"/>
              </a:rPr>
              <a:t>不见得对应的承载能力越高</a:t>
            </a:r>
            <a:endParaRPr lang="zh-CN" altLang="en-US" sz="2400" kern="0" dirty="0">
              <a:solidFill>
                <a:srgbClr val="FF0000"/>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说明：</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328930" y="3813810"/>
            <a:ext cx="10257155" cy="1337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一般山地情况</a:t>
            </a:r>
            <a:r>
              <a:rPr lang="zh-CN" altLang="en-US" kern="0" dirty="0">
                <a:solidFill>
                  <a:srgbClr val="FF0000"/>
                </a:solidFill>
                <a:latin typeface="微软雅黑" panose="020B0503020204020204" pitchFamily="34" charset="-122"/>
                <a:ea typeface="微软雅黑" panose="020B0503020204020204" pitchFamily="34" charset="-122"/>
              </a:rPr>
              <a:t>不必</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考虑平均高度的上调</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220/110kV</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电压等级默认平均高度均为</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15m</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，但部分兄弟院在考虑</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220/110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混压线路时，会适度</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上调</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220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电压对应平均高度。</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276475" y="5287010"/>
            <a:ext cx="9363075" cy="1152525"/>
          </a:xfrm>
          <a:prstGeom prst="rect">
            <a:avLst/>
          </a:prstGeom>
        </p:spPr>
      </p:pic>
      <p:sp>
        <p:nvSpPr>
          <p:cNvPr id="3" name="左箭头 2">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典型问题015-</a:t>
            </a:r>
            <a:r>
              <a:rPr kern="0">
                <a:solidFill>
                  <a:schemeClr val="tx1"/>
                </a:solidFill>
                <a:effectLst>
                  <a:outerShdw blurRad="38100" dist="19050" dir="2700000" algn="tl" rotWithShape="0">
                    <a:schemeClr val="dk1">
                      <a:alpha val="40000"/>
                    </a:schemeClr>
                  </a:outerShdw>
                </a:effectLst>
                <a:sym typeface="+mn-ea"/>
              </a:rPr>
              <a:t>基准</a:t>
            </a:r>
            <a:r>
              <a:rPr kern="0">
                <a:solidFill>
                  <a:schemeClr val="tx1"/>
                </a:solidFill>
                <a:effectLst>
                  <a:outerShdw blurRad="38100" dist="19050" dir="2700000" algn="tl" rotWithShape="0">
                    <a:schemeClr val="dk1">
                      <a:alpha val="40000"/>
                    </a:schemeClr>
                  </a:outerShdw>
                </a:effectLst>
                <a:sym typeface="+mn-ea"/>
              </a:rPr>
              <a:t>高度是否需要修改？</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517525" y="1097280"/>
            <a:ext cx="1113726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不需要</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修改</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说明：</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1042670" y="2296160"/>
            <a:ext cx="10257155"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修改基准高度不一定导致水平荷载的改变</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1423670" y="2857500"/>
            <a:ext cx="9344025" cy="1143000"/>
          </a:xfrm>
          <a:prstGeom prst="rect">
            <a:avLst/>
          </a:prstGeom>
        </p:spPr>
      </p:pic>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典型问题016-</a:t>
            </a:r>
            <a:r>
              <a:rPr kern="0">
                <a:solidFill>
                  <a:schemeClr val="tx1"/>
                </a:solidFill>
                <a:effectLst>
                  <a:outerShdw blurRad="38100" dist="19050" dir="2700000" algn="tl" rotWithShape="0">
                    <a:schemeClr val="dk1">
                      <a:alpha val="40000"/>
                    </a:schemeClr>
                  </a:outerShdw>
                </a:effectLst>
                <a:sym typeface="+mn-ea"/>
              </a:rPr>
              <a:t>档距信息填写应注意哪些内容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517525" y="109728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档距与水平档距区别</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957580" y="1742440"/>
            <a:ext cx="5838190" cy="216852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档距：当前塔与相邻塔的水平距离</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水平档距：档距</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/2 </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（以右图为例）</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SmartLoad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输入参数为档距，</a:t>
            </a:r>
            <a:r>
              <a:rPr lang="zh-CN" altLang="en-US" kern="0" dirty="0">
                <a:solidFill>
                  <a:srgbClr val="FF0000"/>
                </a:solidFill>
                <a:latin typeface="微软雅黑" panose="020B0503020204020204" pitchFamily="34" charset="-122"/>
                <a:ea typeface="微软雅黑" panose="020B0503020204020204" pitchFamily="34" charset="-122"/>
              </a:rPr>
              <a:t>非水平档距</a:t>
            </a:r>
            <a:endParaRPr lang="zh-CN" altLang="en-US" kern="0" dirty="0">
              <a:solidFill>
                <a:srgbClr val="FF0000"/>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举例：如某塔规划水平档距=500m，则</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0" defTabSz="1218565" fontAlgn="auto">
              <a:lnSpc>
                <a:spcPct val="150000"/>
              </a:lnSpc>
              <a:buFont typeface="Wingdings" panose="05000000000000000000" charset="0"/>
              <a:buNone/>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                前侧档距+后侧</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档距=1000m</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6275705" y="2105660"/>
            <a:ext cx="3460115" cy="1805305"/>
          </a:xfrm>
          <a:prstGeom prst="rect">
            <a:avLst/>
          </a:prstGeom>
        </p:spPr>
      </p:pic>
      <p:graphicFrame>
        <p:nvGraphicFramePr>
          <p:cNvPr id="11" name="表格 10"/>
          <p:cNvGraphicFramePr/>
          <p:nvPr>
            <p:custDataLst>
              <p:tags r:id="rId2"/>
            </p:custDataLst>
          </p:nvPr>
        </p:nvGraphicFramePr>
        <p:xfrm>
          <a:off x="5995035" y="937260"/>
          <a:ext cx="4718685" cy="1097280"/>
        </p:xfrm>
        <a:graphic>
          <a:graphicData uri="http://schemas.openxmlformats.org/drawingml/2006/table">
            <a:tbl>
              <a:tblPr firstRow="1" bandRow="1">
                <a:tableStyleId>{5C22544A-7EE6-4342-B048-85BDC9FD1C3A}</a:tableStyleId>
              </a:tblPr>
              <a:tblGrid>
                <a:gridCol w="1572895"/>
                <a:gridCol w="1572895"/>
                <a:gridCol w="1572895"/>
              </a:tblGrid>
              <a:tr h="365760">
                <a:tc>
                  <a:txBody>
                    <a:bodyPr/>
                    <a:p>
                      <a:pPr>
                        <a:buNone/>
                      </a:pPr>
                      <a:endParaRPr lang="zh-CN" altLang="en-US"/>
                    </a:p>
                  </a:txBody>
                  <a:tcPr/>
                </a:tc>
                <a:tc>
                  <a:txBody>
                    <a:bodyPr/>
                    <a:p>
                      <a:pPr>
                        <a:buNone/>
                      </a:pPr>
                      <a:r>
                        <a:rPr lang="zh-CN" altLang="en-US"/>
                        <a:t>前侧</a:t>
                      </a:r>
                      <a:endParaRPr lang="zh-CN" altLang="en-US"/>
                    </a:p>
                  </a:txBody>
                  <a:tcPr/>
                </a:tc>
                <a:tc>
                  <a:txBody>
                    <a:bodyPr/>
                    <a:p>
                      <a:pPr>
                        <a:buNone/>
                      </a:pPr>
                      <a:r>
                        <a:rPr lang="zh-CN" altLang="en-US"/>
                        <a:t>后侧</a:t>
                      </a:r>
                      <a:endParaRPr lang="zh-CN" altLang="en-US"/>
                    </a:p>
                  </a:txBody>
                  <a:tcPr/>
                </a:tc>
              </a:tr>
              <a:tr h="365760">
                <a:tc>
                  <a:txBody>
                    <a:bodyPr/>
                    <a:p>
                      <a:pPr>
                        <a:buNone/>
                      </a:pPr>
                      <a:r>
                        <a:rPr lang="zh-CN" altLang="en-US"/>
                        <a:t>水平档距</a:t>
                      </a:r>
                      <a:endParaRPr lang="zh-CN" altLang="en-US"/>
                    </a:p>
                  </a:txBody>
                  <a:tcPr/>
                </a:tc>
                <a:tc>
                  <a:txBody>
                    <a:bodyPr/>
                    <a:p>
                      <a:pPr>
                        <a:buNone/>
                      </a:pPr>
                      <a:r>
                        <a:rPr lang="en-US" altLang="zh-CN"/>
                        <a:t>L1/2</a:t>
                      </a:r>
                      <a:endParaRPr lang="en-US" altLang="zh-CN"/>
                    </a:p>
                  </a:txBody>
                  <a:tcPr/>
                </a:tc>
                <a:tc>
                  <a:txBody>
                    <a:bodyPr/>
                    <a:p>
                      <a:pPr>
                        <a:buNone/>
                      </a:pPr>
                      <a:r>
                        <a:rPr lang="en-US" altLang="zh-CN"/>
                        <a:t>L2/2</a:t>
                      </a:r>
                      <a:endParaRPr lang="en-US" altLang="zh-CN"/>
                    </a:p>
                  </a:txBody>
                  <a:tcPr/>
                </a:tc>
              </a:tr>
              <a:tr h="365760">
                <a:tc>
                  <a:txBody>
                    <a:bodyPr/>
                    <a:p>
                      <a:pPr>
                        <a:buNone/>
                      </a:pPr>
                      <a:r>
                        <a:rPr lang="zh-CN" altLang="en-US"/>
                        <a:t>档距</a:t>
                      </a:r>
                      <a:endParaRPr lang="zh-CN" altLang="en-US"/>
                    </a:p>
                  </a:txBody>
                  <a:tcPr/>
                </a:tc>
                <a:tc>
                  <a:txBody>
                    <a:bodyPr/>
                    <a:p>
                      <a:pPr>
                        <a:buNone/>
                      </a:pPr>
                      <a:r>
                        <a:rPr lang="en-US" altLang="zh-CN"/>
                        <a:t>L1</a:t>
                      </a:r>
                      <a:endParaRPr lang="en-US" altLang="zh-CN"/>
                    </a:p>
                  </a:txBody>
                  <a:tcPr/>
                </a:tc>
                <a:tc>
                  <a:txBody>
                    <a:bodyPr/>
                    <a:p>
                      <a:pPr>
                        <a:buNone/>
                      </a:pPr>
                      <a:r>
                        <a:rPr lang="en-US" altLang="zh-CN" sz="1800">
                          <a:sym typeface="+mn-ea"/>
                        </a:rPr>
                        <a:t>L2</a:t>
                      </a:r>
                      <a:endParaRPr lang="en-US" altLang="zh-CN"/>
                    </a:p>
                  </a:txBody>
                  <a:tcPr/>
                </a:tc>
              </a:tr>
            </a:tbl>
          </a:graphicData>
        </a:graphic>
      </p:graphicFrame>
      <p:cxnSp>
        <p:nvCxnSpPr>
          <p:cNvPr id="4" name="直接箭头连接符 3"/>
          <p:cNvCxnSpPr/>
          <p:nvPr/>
        </p:nvCxnSpPr>
        <p:spPr>
          <a:xfrm flipV="1">
            <a:off x="7321550" y="1902460"/>
            <a:ext cx="434975" cy="175260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5" name="直接箭头连接符 4"/>
          <p:cNvCxnSpPr/>
          <p:nvPr/>
        </p:nvCxnSpPr>
        <p:spPr>
          <a:xfrm flipV="1">
            <a:off x="8597900" y="1939290"/>
            <a:ext cx="744855" cy="16738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 name="TextBox 10"/>
          <p:cNvSpPr txBox="1"/>
          <p:nvPr/>
        </p:nvSpPr>
        <p:spPr>
          <a:xfrm>
            <a:off x="520700" y="3853180"/>
            <a:ext cx="469646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经济档距</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10"/>
          <p:cNvSpPr txBox="1"/>
          <p:nvPr/>
        </p:nvSpPr>
        <p:spPr>
          <a:xfrm>
            <a:off x="1209040" y="4498340"/>
            <a:ext cx="10709275"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仅用于计算弧垂时使用</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仅影响水平荷载</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参考</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：建议经济档距取值</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=min{400,</a:t>
            </a:r>
            <a:r>
              <a:rPr lang="zh-CN" altLang="en-US" kern="0" dirty="0">
                <a:solidFill>
                  <a:srgbClr val="FF0000"/>
                </a:solidFill>
                <a:latin typeface="微软雅黑" panose="020B0503020204020204" pitchFamily="34" charset="-122"/>
                <a:ea typeface="微软雅黑" panose="020B0503020204020204" pitchFamily="34" charset="-122"/>
              </a:rPr>
              <a:t>相应侧的档距值</a:t>
            </a:r>
            <a:r>
              <a:rPr lang="en-US" altLang="zh-CN" kern="0" dirty="0">
                <a:solidFill>
                  <a:srgbClr val="FF0000"/>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（浙江院、陕西院</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习惯）</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参考</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：见表</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（引用《特高压交流同塔双回输电线路经济档距及敏感性分析》刘利林等著，</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中南院）</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8" name="图片 7"/>
          <p:cNvPicPr>
            <a:picLocks noChangeAspect="1"/>
          </p:cNvPicPr>
          <p:nvPr/>
        </p:nvPicPr>
        <p:blipFill>
          <a:blip r:embed="rId3"/>
          <a:stretch>
            <a:fillRect/>
          </a:stretch>
        </p:blipFill>
        <p:spPr>
          <a:xfrm>
            <a:off x="9429750" y="3910965"/>
            <a:ext cx="2696210" cy="1595120"/>
          </a:xfrm>
          <a:prstGeom prst="rect">
            <a:avLst/>
          </a:prstGeom>
        </p:spPr>
      </p:pic>
      <p:sp>
        <p:nvSpPr>
          <p:cNvPr id="9" name="左箭头 8">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典型问题016-</a:t>
            </a:r>
            <a:r>
              <a:rPr kern="0">
                <a:solidFill>
                  <a:schemeClr val="tx1"/>
                </a:solidFill>
                <a:effectLst>
                  <a:outerShdw blurRad="38100" dist="19050" dir="2700000" algn="tl" rotWithShape="0">
                    <a:schemeClr val="dk1">
                      <a:alpha val="40000"/>
                    </a:schemeClr>
                  </a:outerShdw>
                </a:effectLst>
                <a:sym typeface="+mn-ea"/>
              </a:rPr>
              <a:t>档距信息填写应注意哪些内容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31750" y="109728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最大垂直档距与垂直档距</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576580" y="1742440"/>
            <a:ext cx="10083165" cy="1337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垂直档距：当前塔与相邻弧垂最低点之间的水平</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距离</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最大垂直档距：一般指</a:t>
            </a:r>
            <a:r>
              <a:rPr lang="zh-CN" altLang="en-US" kern="0" dirty="0">
                <a:solidFill>
                  <a:srgbClr val="FF0000"/>
                </a:solidFill>
                <a:latin typeface="微软雅黑" panose="020B0503020204020204" pitchFamily="34" charset="-122"/>
                <a:ea typeface="微软雅黑" panose="020B0503020204020204" pitchFamily="34" charset="-122"/>
              </a:rPr>
              <a:t>导线弧垂最大时</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的垂直档距，</a:t>
            </a:r>
            <a:r>
              <a:rPr lang="zh-CN" altLang="en-US" kern="0" dirty="0">
                <a:solidFill>
                  <a:srgbClr val="FF0000"/>
                </a:solidFill>
                <a:latin typeface="微软雅黑" panose="020B0503020204020204" pitchFamily="34" charset="-122"/>
                <a:ea typeface="微软雅黑" panose="020B0503020204020204" pitchFamily="34" charset="-122"/>
              </a:rPr>
              <a:t>不是</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各工况中最大的垂直档距</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举例：如某塔规划垂直档距=</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8</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00m，则前侧垂直档距+后</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侧垂直档距</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8</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00m（</a:t>
            </a:r>
            <a:r>
              <a:rPr lang="zh-CN" altLang="en-US" kern="0" dirty="0">
                <a:solidFill>
                  <a:srgbClr val="FF0000"/>
                </a:solidFill>
                <a:latin typeface="微软雅黑" panose="020B0503020204020204" pitchFamily="34" charset="-122"/>
                <a:ea typeface="微软雅黑" panose="020B0503020204020204" pitchFamily="34" charset="-122"/>
                <a:sym typeface="+mn-ea"/>
              </a:rPr>
              <a:t>不存在翻倍关系</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kern="0" dirty="0">
              <a:solidFill>
                <a:srgbClr val="FF0000"/>
              </a:solidFill>
              <a:latin typeface="微软雅黑" panose="020B0503020204020204" pitchFamily="34" charset="-122"/>
              <a:ea typeface="微软雅黑" panose="020B0503020204020204" pitchFamily="34" charset="-122"/>
            </a:endParaRPr>
          </a:p>
        </p:txBody>
      </p:sp>
      <p:graphicFrame>
        <p:nvGraphicFramePr>
          <p:cNvPr id="11" name="表格 10"/>
          <p:cNvGraphicFramePr/>
          <p:nvPr>
            <p:custDataLst>
              <p:tags r:id="rId1"/>
            </p:custDataLst>
          </p:nvPr>
        </p:nvGraphicFramePr>
        <p:xfrm>
          <a:off x="4631690" y="937260"/>
          <a:ext cx="3771900" cy="731520"/>
        </p:xfrm>
        <a:graphic>
          <a:graphicData uri="http://schemas.openxmlformats.org/drawingml/2006/table">
            <a:tbl>
              <a:tblPr firstRow="1" bandRow="1">
                <a:tableStyleId>{5C22544A-7EE6-4342-B048-85BDC9FD1C3A}</a:tableStyleId>
              </a:tblPr>
              <a:tblGrid>
                <a:gridCol w="1257300"/>
                <a:gridCol w="1257300"/>
                <a:gridCol w="1257300"/>
              </a:tblGrid>
              <a:tr h="365760">
                <a:tc>
                  <a:txBody>
                    <a:bodyPr/>
                    <a:p>
                      <a:pPr>
                        <a:buNone/>
                      </a:pPr>
                      <a:endParaRPr lang="zh-CN" altLang="en-US"/>
                    </a:p>
                  </a:txBody>
                  <a:tcPr/>
                </a:tc>
                <a:tc>
                  <a:txBody>
                    <a:bodyPr/>
                    <a:p>
                      <a:pPr>
                        <a:buNone/>
                      </a:pPr>
                      <a:r>
                        <a:rPr lang="zh-CN" altLang="en-US"/>
                        <a:t>前侧</a:t>
                      </a:r>
                      <a:endParaRPr lang="zh-CN" altLang="en-US"/>
                    </a:p>
                  </a:txBody>
                  <a:tcPr/>
                </a:tc>
                <a:tc>
                  <a:txBody>
                    <a:bodyPr/>
                    <a:p>
                      <a:pPr>
                        <a:buNone/>
                      </a:pPr>
                      <a:r>
                        <a:rPr lang="zh-CN" altLang="en-US"/>
                        <a:t>后侧</a:t>
                      </a:r>
                      <a:endParaRPr lang="zh-CN" altLang="en-US"/>
                    </a:p>
                  </a:txBody>
                  <a:tcPr/>
                </a:tc>
              </a:tr>
              <a:tr h="365760">
                <a:tc>
                  <a:txBody>
                    <a:bodyPr/>
                    <a:p>
                      <a:pPr>
                        <a:buNone/>
                      </a:pPr>
                      <a:r>
                        <a:rPr lang="zh-CN" altLang="en-US"/>
                        <a:t>垂直档距</a:t>
                      </a:r>
                      <a:endParaRPr lang="zh-CN" altLang="en-US"/>
                    </a:p>
                  </a:txBody>
                  <a:tcPr/>
                </a:tc>
                <a:tc>
                  <a:txBody>
                    <a:bodyPr/>
                    <a:p>
                      <a:pPr>
                        <a:buNone/>
                      </a:pPr>
                      <a:r>
                        <a:rPr lang="en-US" altLang="zh-CN"/>
                        <a:t>Lv</a:t>
                      </a:r>
                      <a:r>
                        <a:rPr lang="en-US" altLang="zh-CN"/>
                        <a:t>1</a:t>
                      </a:r>
                      <a:endParaRPr lang="en-US" altLang="zh-CN"/>
                    </a:p>
                  </a:txBody>
                  <a:tcPr/>
                </a:tc>
                <a:tc>
                  <a:txBody>
                    <a:bodyPr/>
                    <a:p>
                      <a:pPr>
                        <a:buNone/>
                      </a:pPr>
                      <a:r>
                        <a:rPr lang="en-US" altLang="zh-CN" sz="1800">
                          <a:sym typeface="+mn-ea"/>
                        </a:rPr>
                        <a:t>Lv2</a:t>
                      </a:r>
                      <a:endParaRPr lang="en-US" altLang="zh-CN"/>
                    </a:p>
                  </a:txBody>
                  <a:tcPr/>
                </a:tc>
              </a:tr>
            </a:tbl>
          </a:graphicData>
        </a:graphic>
      </p:graphicFrame>
      <p:pic>
        <p:nvPicPr>
          <p:cNvPr id="2" name="图片 1"/>
          <p:cNvPicPr>
            <a:picLocks noChangeAspect="1"/>
          </p:cNvPicPr>
          <p:nvPr/>
        </p:nvPicPr>
        <p:blipFill>
          <a:blip r:embed="rId2"/>
          <a:stretch>
            <a:fillRect/>
          </a:stretch>
        </p:blipFill>
        <p:spPr>
          <a:xfrm>
            <a:off x="8453120" y="327660"/>
            <a:ext cx="3738880" cy="1950085"/>
          </a:xfrm>
          <a:prstGeom prst="rect">
            <a:avLst/>
          </a:prstGeom>
        </p:spPr>
      </p:pic>
      <p:sp>
        <p:nvSpPr>
          <p:cNvPr id="9" name="TextBox 10"/>
          <p:cNvSpPr txBox="1"/>
          <p:nvPr/>
        </p:nvSpPr>
        <p:spPr>
          <a:xfrm>
            <a:off x="78105" y="306451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各工况垂直档距推算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TextBox 10"/>
          <p:cNvSpPr txBox="1"/>
          <p:nvPr/>
        </p:nvSpPr>
        <p:spPr>
          <a:xfrm>
            <a:off x="584835" y="3709670"/>
            <a:ext cx="10083165"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各工况垂直档距一般不同，且差异可能</a:t>
            </a:r>
            <a:r>
              <a:rPr lang="zh-CN" altLang="en-US" kern="0" dirty="0">
                <a:solidFill>
                  <a:srgbClr val="FF0000"/>
                </a:solidFill>
                <a:latin typeface="微软雅黑" panose="020B0503020204020204" pitchFamily="34" charset="-122"/>
                <a:ea typeface="微软雅黑" panose="020B0503020204020204" pitchFamily="34" charset="-122"/>
                <a:sym typeface="+mn-ea"/>
              </a:rPr>
              <a:t>很大</a:t>
            </a:r>
            <a:endParaRPr lang="zh-CN" altLang="en-US" kern="0" dirty="0">
              <a:solidFill>
                <a:srgbClr val="FF0000"/>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SmartLoad默认</a:t>
            </a:r>
            <a:r>
              <a:rPr lang="zh-CN" altLang="en-US" kern="0" dirty="0">
                <a:solidFill>
                  <a:srgbClr val="FF0000"/>
                </a:solidFill>
                <a:latin typeface="微软雅黑" panose="020B0503020204020204" pitchFamily="34" charset="-122"/>
                <a:ea typeface="微软雅黑" panose="020B0503020204020204" pitchFamily="34" charset="-122"/>
              </a:rPr>
              <a:t>自动计算垂直档距</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（须额外补充最大弧垂对应的工况类型）</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各工况分别设置加权系数（一般特高压选择）</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各工况垂直档距相同（</a:t>
            </a:r>
            <a:r>
              <a:rPr lang="zh-CN" altLang="en-US" kern="0" dirty="0">
                <a:solidFill>
                  <a:srgbClr val="FF0000"/>
                </a:solidFill>
                <a:latin typeface="微软雅黑" panose="020B0503020204020204" pitchFamily="34" charset="-122"/>
                <a:ea typeface="微软雅黑" panose="020B0503020204020204" pitchFamily="34" charset="-122"/>
              </a:rPr>
              <a:t>不建议选中</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2" name="直接箭头连接符 11"/>
          <p:cNvCxnSpPr/>
          <p:nvPr/>
        </p:nvCxnSpPr>
        <p:spPr>
          <a:xfrm flipH="1" flipV="1">
            <a:off x="6248400" y="1511300"/>
            <a:ext cx="3268345" cy="1530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H="1" flipV="1">
            <a:off x="7561580" y="1443990"/>
            <a:ext cx="2990215" cy="190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5" name="图片 14"/>
          <p:cNvPicPr>
            <a:picLocks noChangeAspect="1"/>
          </p:cNvPicPr>
          <p:nvPr/>
        </p:nvPicPr>
        <p:blipFill>
          <a:blip r:embed="rId3"/>
          <a:stretch>
            <a:fillRect/>
          </a:stretch>
        </p:blipFill>
        <p:spPr>
          <a:xfrm>
            <a:off x="4552950" y="5036185"/>
            <a:ext cx="7639050" cy="1821815"/>
          </a:xfrm>
          <a:prstGeom prst="rect">
            <a:avLst/>
          </a:prstGeom>
        </p:spPr>
      </p:pic>
      <p:cxnSp>
        <p:nvCxnSpPr>
          <p:cNvPr id="16" name="直接箭头连接符 15"/>
          <p:cNvCxnSpPr/>
          <p:nvPr/>
        </p:nvCxnSpPr>
        <p:spPr>
          <a:xfrm flipH="1">
            <a:off x="5960745" y="4511040"/>
            <a:ext cx="364490" cy="7188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3459480" y="4923155"/>
            <a:ext cx="1159510" cy="11887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 name="左箭头 2">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典型问题016-</a:t>
            </a:r>
            <a:r>
              <a:rPr kern="0">
                <a:solidFill>
                  <a:schemeClr val="tx1"/>
                </a:solidFill>
                <a:effectLst>
                  <a:outerShdw blurRad="38100" dist="19050" dir="2700000" algn="tl" rotWithShape="0">
                    <a:schemeClr val="dk1">
                      <a:alpha val="40000"/>
                    </a:schemeClr>
                  </a:outerShdw>
                </a:effectLst>
                <a:sym typeface="+mn-ea"/>
              </a:rPr>
              <a:t>档距信息填写应注意哪些内容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9728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最小垂档</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398145" y="1742440"/>
            <a:ext cx="7985760"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对于悬垂塔：</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11555" y="2249170"/>
            <a:ext cx="10868660" cy="1337945"/>
          </a:xfrm>
          <a:prstGeom prst="rect">
            <a:avLst/>
          </a:prstGeom>
          <a:noFill/>
        </p:spPr>
        <p:txBody>
          <a:bodyPr wrap="square" rtlCol="0" anchor="t">
            <a:spAutoFit/>
          </a:bodyPr>
          <a:p>
            <a:pPr marL="285750" indent="-28575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最小垂直档距</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水平档距 </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kv</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值，举例：如某塔规划水平档距=500m，</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kv=0.4</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，则 </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indent="0" defTabSz="1218565" fontAlgn="auto">
              <a:lnSpc>
                <a:spcPct val="150000"/>
              </a:lnSpc>
              <a:buFont typeface="Arial" panose="020B0604020202020204" pitchFamily="34" charset="0"/>
              <a:buNone/>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前侧最小垂档+后侧最小垂档=</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500*0.4=200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m</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SmartLoad中悬垂塔各工况最小垂直档距取值相同</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10"/>
          <p:cNvSpPr txBox="1"/>
          <p:nvPr/>
        </p:nvSpPr>
        <p:spPr>
          <a:xfrm>
            <a:off x="554355" y="3558540"/>
            <a:ext cx="7985760"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对于耐张塔</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11555" y="3979545"/>
            <a:ext cx="10414000" cy="1337945"/>
          </a:xfrm>
          <a:prstGeom prst="rect">
            <a:avLst/>
          </a:prstGeom>
          <a:noFill/>
        </p:spPr>
        <p:txBody>
          <a:bodyPr wrap="square" rtlCol="0" anchor="t">
            <a:spAutoFit/>
          </a:bodyPr>
          <a:p>
            <a:pPr marL="285750" indent="-285750" algn="l" defTabSz="1218565" fontAlgn="auto">
              <a:lnSpc>
                <a:spcPct val="150000"/>
              </a:lnSpc>
              <a:buClrTx/>
              <a:buSzTx/>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一般用于兼型计算中的倒拔工况</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（具体见</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rgbClr val="FF0000"/>
                </a:solidFill>
                <a:latin typeface="微软雅黑" panose="020B0503020204020204" pitchFamily="34" charset="-122"/>
                <a:ea typeface="微软雅黑" panose="020B0503020204020204" pitchFamily="34" charset="-122"/>
                <a:sym typeface="+mn-ea"/>
              </a:rPr>
              <a:t>典型问题</a:t>
            </a:r>
            <a:r>
              <a:rPr lang="en-US" altLang="zh-CN" kern="0" dirty="0">
                <a:solidFill>
                  <a:srgbClr val="FF0000"/>
                </a:solidFill>
                <a:latin typeface="微软雅黑" panose="020B0503020204020204" pitchFamily="34" charset="-122"/>
                <a:ea typeface="微软雅黑" panose="020B0503020204020204" pitchFamily="34" charset="-122"/>
                <a:sym typeface="+mn-ea"/>
              </a:rPr>
              <a:t>017</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gn="l" defTabSz="1218565" fontAlgn="auto">
              <a:lnSpc>
                <a:spcPct val="150000"/>
              </a:lnSpc>
              <a:buClrTx/>
              <a:buSzTx/>
              <a:buFont typeface="Arial" panose="020B0604020202020204" pitchFamily="34" charset="0"/>
              <a:buChar char="•"/>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SmartLoad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耐张塔各工况最小垂档取值不同，推算逻辑参考（</a:t>
            </a:r>
            <a:r>
              <a:rPr lang="zh-CN" altLang="en-US" kern="0" dirty="0">
                <a:solidFill>
                  <a:srgbClr val="FF0000"/>
                </a:solidFill>
                <a:latin typeface="微软雅黑" panose="020B0503020204020204" pitchFamily="34" charset="-122"/>
                <a:ea typeface="微软雅黑" panose="020B0503020204020204" pitchFamily="34" charset="-122"/>
              </a:rPr>
              <a:t>上页</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中</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各工况垂直档距推算</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gn="l" defTabSz="1218565" fontAlgn="auto">
              <a:lnSpc>
                <a:spcPct val="150000"/>
              </a:lnSpc>
              <a:buClrTx/>
              <a:buSzTx/>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如具体验算时，不建议选中</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考虑最小垂重</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（具体见</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rgbClr val="FF0000"/>
                </a:solidFill>
                <a:latin typeface="微软雅黑" panose="020B0503020204020204" pitchFamily="34" charset="-122"/>
                <a:ea typeface="微软雅黑" panose="020B0503020204020204" pitchFamily="34" charset="-122"/>
              </a:rPr>
              <a:t>典型问题</a:t>
            </a:r>
            <a:r>
              <a:rPr lang="en-US" altLang="zh-CN" kern="0" dirty="0">
                <a:solidFill>
                  <a:srgbClr val="FF0000"/>
                </a:solidFill>
                <a:latin typeface="微软雅黑" panose="020B0503020204020204" pitchFamily="34" charset="-122"/>
                <a:ea typeface="微软雅黑" panose="020B0503020204020204" pitchFamily="34" charset="-122"/>
              </a:rPr>
              <a:t>018</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630555" y="5269865"/>
            <a:ext cx="11004550"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最小垂档如为正值，分项系数按</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考虑（结构部分内容，最大垂档分项系数按</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考虑</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最小垂档如为负值，分项系数按</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1.4</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考虑（结构部分内容</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左箭头 4">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典型问题016-</a:t>
            </a:r>
            <a:r>
              <a:rPr kern="0">
                <a:solidFill>
                  <a:schemeClr val="tx1"/>
                </a:solidFill>
                <a:effectLst>
                  <a:outerShdw blurRad="38100" dist="19050" dir="2700000" algn="tl" rotWithShape="0">
                    <a:schemeClr val="dk1">
                      <a:alpha val="40000"/>
                    </a:schemeClr>
                  </a:outerShdw>
                </a:effectLst>
                <a:sym typeface="+mn-ea"/>
              </a:rPr>
              <a:t>档距信息填写应注意哪些内容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9728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代表档距</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398145" y="1742440"/>
            <a:ext cx="7985760"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用于计算线条</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张力</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不存在明确的包络逻辑</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89000" y="2664460"/>
            <a:ext cx="10414000" cy="1337945"/>
          </a:xfrm>
          <a:prstGeom prst="rect">
            <a:avLst/>
          </a:prstGeom>
          <a:noFill/>
        </p:spPr>
        <p:txBody>
          <a:bodyPr wrap="square" rtlCol="0" anchor="t">
            <a:spAutoFit/>
          </a:bodyPr>
          <a:p>
            <a:pPr indent="0" algn="l" defTabSz="1218565" fontAlgn="auto">
              <a:lnSpc>
                <a:spcPct val="150000"/>
              </a:lnSpc>
              <a:buClrTx/>
              <a:buSzTx/>
              <a:buFont typeface="Arial" panose="020B0604020202020204" pitchFamily="34" charset="0"/>
              <a:buNone/>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举例：相同使用条件下（气象条件</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电线条件），可能出现下述现象</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0" algn="l" defTabSz="1218565" fontAlgn="auto">
              <a:lnSpc>
                <a:spcPct val="150000"/>
              </a:lnSpc>
              <a:buClrTx/>
              <a:buSzTx/>
              <a:buFont typeface="Arial" panose="020B0604020202020204" pitchFamily="34" charset="0"/>
              <a:buNone/>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           代表档距</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下的大风张力</a:t>
            </a:r>
            <a:r>
              <a:rPr lang="en-US" altLang="zh-CN" kern="0" dirty="0">
                <a:solidFill>
                  <a:srgbClr val="FF0000"/>
                </a:solidFill>
                <a:latin typeface="微软雅黑" panose="020B0503020204020204" pitchFamily="34" charset="-122"/>
                <a:ea typeface="微软雅黑" panose="020B0503020204020204" pitchFamily="34" charset="-122"/>
              </a:rPr>
              <a:t>&gt;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代表档距</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300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下的大风张力；</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0" algn="l" defTabSz="1218565" fontAlgn="auto">
              <a:lnSpc>
                <a:spcPct val="150000"/>
              </a:lnSpc>
              <a:buClrTx/>
              <a:buSzTx/>
              <a:buFont typeface="Arial" panose="020B0604020202020204" pitchFamily="34" charset="0"/>
              <a:buNone/>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但</a:t>
            </a:r>
            <a:r>
              <a:rPr lang="zh-CN" altLang="en-US" b="1" kern="0" dirty="0">
                <a:solidFill>
                  <a:srgbClr val="FF0000"/>
                </a:solidFill>
                <a:latin typeface="微软雅黑" panose="020B0503020204020204" pitchFamily="34" charset="-122"/>
                <a:ea typeface="微软雅黑" panose="020B0503020204020204" pitchFamily="34" charset="-122"/>
              </a:rPr>
              <a:t>同时</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代表档距</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200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下的覆冰张力</a:t>
            </a:r>
            <a:r>
              <a:rPr lang="en-US" altLang="zh-CN" kern="0" dirty="0">
                <a:solidFill>
                  <a:srgbClr val="FF0000"/>
                </a:solidFill>
                <a:latin typeface="微软雅黑" panose="020B0503020204020204" pitchFamily="34" charset="-122"/>
                <a:ea typeface="微软雅黑" panose="020B0503020204020204" pitchFamily="34" charset="-122"/>
                <a:sym typeface="+mn-ea"/>
              </a:rPr>
              <a:t>&lt;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代表档距</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300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下的覆冰</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张力；</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TextBox 10"/>
          <p:cNvSpPr txBox="1"/>
          <p:nvPr/>
        </p:nvSpPr>
        <p:spPr>
          <a:xfrm>
            <a:off x="401320" y="3936365"/>
            <a:ext cx="8407400" cy="1337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鉴于以上逻辑：通常工程中</a:t>
            </a:r>
            <a:r>
              <a:rPr lang="zh-CN" altLang="en-US" kern="0" dirty="0">
                <a:solidFill>
                  <a:srgbClr val="FF0000"/>
                </a:solidFill>
                <a:latin typeface="微软雅黑" panose="020B0503020204020204" pitchFamily="34" charset="-122"/>
                <a:ea typeface="微软雅黑" panose="020B0503020204020204" pitchFamily="34" charset="-122"/>
              </a:rPr>
              <a:t>不存在</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代表档距超档一说</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代表档距改变</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张力改变</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弧垂改变</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高空分压系数改变</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水平荷载改变</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如为自动计算垂直档距，则代表档距改变</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垂直档距改变</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垂直荷载改变</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1" name="右大括号 10"/>
          <p:cNvSpPr/>
          <p:nvPr/>
        </p:nvSpPr>
        <p:spPr>
          <a:xfrm>
            <a:off x="8742045" y="1878965"/>
            <a:ext cx="221615" cy="319468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2" name="TextBox 10"/>
          <p:cNvSpPr txBox="1"/>
          <p:nvPr/>
        </p:nvSpPr>
        <p:spPr>
          <a:xfrm>
            <a:off x="9107805" y="3175635"/>
            <a:ext cx="3183255" cy="506730"/>
          </a:xfrm>
          <a:prstGeom prst="rect">
            <a:avLst/>
          </a:prstGeom>
          <a:noFill/>
        </p:spPr>
        <p:txBody>
          <a:bodyPr wrap="square" rtlCol="0">
            <a:spAutoFit/>
          </a:bodyPr>
          <a:p>
            <a:pPr indent="0" algn="l" defTabSz="1218565" fontAlgn="auto">
              <a:lnSpc>
                <a:spcPct val="150000"/>
              </a:lnSpc>
              <a:buClrTx/>
              <a:buSzTx/>
              <a:buFont typeface="Wingdings" panose="05000000000000000000" charset="0"/>
              <a:buNone/>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代表档距改变会影响</a:t>
            </a:r>
            <a:r>
              <a:rPr lang="zh-CN" altLang="en-US" kern="0" dirty="0">
                <a:solidFill>
                  <a:srgbClr val="FF0000"/>
                </a:solidFill>
                <a:latin typeface="微软雅黑" panose="020B0503020204020204" pitchFamily="34" charset="-122"/>
                <a:ea typeface="微软雅黑" panose="020B0503020204020204" pitchFamily="34" charset="-122"/>
              </a:rPr>
              <a:t>所有</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荷载</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右箭头 12"/>
          <p:cNvSpPr/>
          <p:nvPr/>
        </p:nvSpPr>
        <p:spPr>
          <a:xfrm>
            <a:off x="8856345" y="3319780"/>
            <a:ext cx="251460" cy="2559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下箭头 13"/>
          <p:cNvSpPr/>
          <p:nvPr/>
        </p:nvSpPr>
        <p:spPr>
          <a:xfrm>
            <a:off x="10370820" y="3682365"/>
            <a:ext cx="245110" cy="19856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TextBox 10"/>
          <p:cNvSpPr txBox="1"/>
          <p:nvPr/>
        </p:nvSpPr>
        <p:spPr>
          <a:xfrm>
            <a:off x="5481320" y="5533390"/>
            <a:ext cx="6809740" cy="506730"/>
          </a:xfrm>
          <a:prstGeom prst="rect">
            <a:avLst/>
          </a:prstGeom>
          <a:noFill/>
        </p:spPr>
        <p:txBody>
          <a:bodyPr wrap="square" rtlCol="0">
            <a:spAutoFit/>
          </a:bodyPr>
          <a:p>
            <a:pPr indent="0" defTabSz="1218565" fontAlgn="auto">
              <a:lnSpc>
                <a:spcPct val="150000"/>
              </a:lnSpc>
              <a:buFont typeface="Wingdings" panose="05000000000000000000" charset="0"/>
              <a:buNone/>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代表档距</a:t>
            </a:r>
            <a:r>
              <a:rPr lang="zh-CN" altLang="en-US" kern="0" dirty="0">
                <a:solidFill>
                  <a:srgbClr val="FF0000"/>
                </a:solidFill>
                <a:latin typeface="微软雅黑" panose="020B0503020204020204" pitchFamily="34" charset="-122"/>
                <a:ea typeface="微软雅黑" panose="020B0503020204020204" pitchFamily="34" charset="-122"/>
              </a:rPr>
              <a:t>必须</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有明确依据/提资，不可“拍脑袋”</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尤其对耐张塔</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511365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编制说明</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4" name="TextBox 10"/>
          <p:cNvSpPr txBox="1"/>
          <p:nvPr/>
        </p:nvSpPr>
        <p:spPr>
          <a:xfrm>
            <a:off x="191770" y="1307465"/>
            <a:ext cx="1219073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编制目的：</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降低</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SmartLoad</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软件使用过程中的上手成本</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204470" y="1996440"/>
            <a:ext cx="876998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上手成本分析：设计习惯冲突</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10"/>
          <p:cNvSpPr txBox="1"/>
          <p:nvPr/>
        </p:nvSpPr>
        <p:spPr>
          <a:xfrm>
            <a:off x="721995" y="2599690"/>
            <a:ext cx="1031367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不建议设计人员过分依赖任何软件或表格</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荷载计算过程中，</a:t>
            </a:r>
            <a:r>
              <a:rPr lang="zh-CN" altLang="en-US" sz="2400" kern="0" dirty="0">
                <a:solidFill>
                  <a:srgbClr val="FF0000"/>
                </a:solidFill>
                <a:latin typeface="微软雅黑" panose="020B0503020204020204" pitchFamily="34" charset="-122"/>
                <a:ea typeface="微软雅黑" panose="020B0503020204020204" pitchFamily="34" charset="-122"/>
              </a:rPr>
              <a:t>清晰的设计决策应放在</a:t>
            </a:r>
            <a:r>
              <a:rPr lang="zh-CN" altLang="en-US" sz="2400" kern="0" dirty="0">
                <a:solidFill>
                  <a:srgbClr val="FF0000"/>
                </a:solidFill>
                <a:latin typeface="微软雅黑" panose="020B0503020204020204" pitchFamily="34" charset="-122"/>
                <a:ea typeface="微软雅黑" panose="020B0503020204020204" pitchFamily="34" charset="-122"/>
              </a:rPr>
              <a:t>第一位</a:t>
            </a:r>
            <a:endParaRPr lang="zh-CN" altLang="en-US" sz="2400" kern="0" dirty="0">
              <a:solidFill>
                <a:srgbClr val="FF0000"/>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各设计软件或表格，只在辅助设计，过分的“越俎代庖”是不可信的</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10"/>
          <p:cNvSpPr txBox="1"/>
          <p:nvPr/>
        </p:nvSpPr>
        <p:spPr>
          <a:xfrm>
            <a:off x="217170" y="4352290"/>
            <a:ext cx="876998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降低上手成本</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839470" y="4930775"/>
            <a:ext cx="1031367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使用软件前：</a:t>
            </a:r>
            <a:r>
              <a:rPr lang="zh-CN" altLang="en-US" sz="2400" kern="0" dirty="0">
                <a:solidFill>
                  <a:srgbClr val="FF0000"/>
                </a:solidFill>
                <a:latin typeface="微软雅黑" panose="020B0503020204020204" pitchFamily="34" charset="-122"/>
                <a:ea typeface="微软雅黑" panose="020B0503020204020204" pitchFamily="34" charset="-122"/>
              </a:rPr>
              <a:t>系统阅读《SmartLoad使用手册》</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使用软件前：明确使用条件，不应有</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含糊</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的内容</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使用软件前：厘清设计意图（尤其对复杂杆塔</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典型问题017-</a:t>
            </a:r>
            <a:r>
              <a:rPr kern="0">
                <a:solidFill>
                  <a:schemeClr val="tx1"/>
                </a:solidFill>
                <a:effectLst>
                  <a:outerShdw blurRad="38100" dist="19050" dir="2700000" algn="tl" rotWithShape="0">
                    <a:schemeClr val="dk1">
                      <a:alpha val="40000"/>
                    </a:schemeClr>
                  </a:outerShdw>
                </a:effectLst>
                <a:sym typeface="+mn-ea"/>
              </a:rPr>
              <a:t>垂重</a:t>
            </a:r>
            <a:r>
              <a:rPr kern="0">
                <a:solidFill>
                  <a:schemeClr val="tx1"/>
                </a:solidFill>
                <a:effectLst>
                  <a:outerShdw blurRad="38100" dist="19050" dir="2700000" algn="tl" rotWithShape="0">
                    <a:schemeClr val="dk1">
                      <a:alpha val="40000"/>
                    </a:schemeClr>
                  </a:outerShdw>
                </a:effectLst>
                <a:sym typeface="+mn-ea"/>
              </a:rPr>
              <a:t>兼型计算如何处理</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31750" y="109728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典型兼型计算</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（一般用于国网</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典设）：</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10"/>
          <p:cNvSpPr txBox="1"/>
          <p:nvPr/>
        </p:nvSpPr>
        <p:spPr>
          <a:xfrm>
            <a:off x="527685" y="1742440"/>
            <a:ext cx="3910330" cy="1938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规划垂直档距</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1000m</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考虑垂重考虑</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分</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同时考虑上拔</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50%</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，下压</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80%</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处理方案一：一次性计算</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1771015" y="3672205"/>
            <a:ext cx="9610725" cy="895350"/>
          </a:xfrm>
          <a:prstGeom prst="rect">
            <a:avLst/>
          </a:prstGeom>
        </p:spPr>
      </p:pic>
      <p:sp>
        <p:nvSpPr>
          <p:cNvPr id="5" name="TextBox 10"/>
          <p:cNvSpPr txBox="1"/>
          <p:nvPr/>
        </p:nvSpPr>
        <p:spPr>
          <a:xfrm>
            <a:off x="779145" y="4744720"/>
            <a:ext cx="11137265" cy="193802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前侧最大垂档</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=0.8*1000=800</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，后侧最大垂档</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=0.2*1000=200</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前侧最小垂档</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=0.8*1000=800</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；后侧最小垂档</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=-0.5*1000=-500</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同时考虑上拔</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50%</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，下压</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80%</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结构初始荷载</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中选中</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kern="0" dirty="0">
                <a:solidFill>
                  <a:srgbClr val="FF0000"/>
                </a:solidFill>
                <a:latin typeface="微软雅黑" panose="020B0503020204020204" pitchFamily="34" charset="-122"/>
                <a:ea typeface="微软雅黑" panose="020B0503020204020204" pitchFamily="34" charset="-122"/>
              </a:rPr>
              <a:t>前后侧独立计算</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6" name="直接箭头连接符 5"/>
          <p:cNvCxnSpPr/>
          <p:nvPr/>
        </p:nvCxnSpPr>
        <p:spPr>
          <a:xfrm flipV="1">
            <a:off x="4523105" y="4079875"/>
            <a:ext cx="3143885" cy="901065"/>
          </a:xfrm>
          <a:prstGeom prst="straightConnector1">
            <a:avLst/>
          </a:prstGeom>
          <a:ln w="28575" cmpd="sng">
            <a:solidFill>
              <a:schemeClr val="accent1">
                <a:shade val="50000"/>
              </a:schemeClr>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H="1" flipV="1">
            <a:off x="7849235" y="4424680"/>
            <a:ext cx="162560" cy="671195"/>
          </a:xfrm>
          <a:prstGeom prst="straightConnector1">
            <a:avLst/>
          </a:prstGeom>
          <a:ln w="28575" cmpd="sng">
            <a:solidFill>
              <a:schemeClr val="accent1">
                <a:shade val="50000"/>
              </a:schemeClr>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V="1">
            <a:off x="4542155" y="4108450"/>
            <a:ext cx="1361440" cy="1380490"/>
          </a:xfrm>
          <a:prstGeom prst="straightConnector1">
            <a:avLst/>
          </a:prstGeom>
          <a:ln w="28575" cmpd="sng">
            <a:solidFill>
              <a:schemeClr val="accent1">
                <a:shade val="50000"/>
              </a:schemeClr>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H="1" flipV="1">
            <a:off x="6200775" y="4367530"/>
            <a:ext cx="1974215" cy="1111885"/>
          </a:xfrm>
          <a:prstGeom prst="straightConnector1">
            <a:avLst/>
          </a:prstGeom>
          <a:ln w="28575" cmpd="sng">
            <a:solidFill>
              <a:schemeClr val="accent1">
                <a:shade val="50000"/>
              </a:schemeClr>
            </a:solidFill>
            <a:prstDash val="solid"/>
            <a:tailEnd type="arrow"/>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2"/>
          <a:stretch>
            <a:fillRect/>
          </a:stretch>
        </p:blipFill>
        <p:spPr>
          <a:xfrm>
            <a:off x="6025515" y="939800"/>
            <a:ext cx="5996305" cy="2732405"/>
          </a:xfrm>
          <a:prstGeom prst="rect">
            <a:avLst/>
          </a:prstGeom>
        </p:spPr>
      </p:pic>
      <p:cxnSp>
        <p:nvCxnSpPr>
          <p:cNvPr id="12" name="直接箭头连接符 11"/>
          <p:cNvCxnSpPr/>
          <p:nvPr/>
        </p:nvCxnSpPr>
        <p:spPr>
          <a:xfrm flipV="1">
            <a:off x="5280660" y="1097280"/>
            <a:ext cx="6325870" cy="5194935"/>
          </a:xfrm>
          <a:prstGeom prst="straightConnector1">
            <a:avLst/>
          </a:prstGeom>
          <a:ln w="28575" cmpd="thickThin">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典型问题017-</a:t>
            </a:r>
            <a:r>
              <a:rPr kern="0">
                <a:solidFill>
                  <a:schemeClr val="tx1"/>
                </a:solidFill>
                <a:effectLst>
                  <a:outerShdw blurRad="38100" dist="19050" dir="2700000" algn="tl" rotWithShape="0">
                    <a:schemeClr val="dk1">
                      <a:alpha val="40000"/>
                    </a:schemeClr>
                  </a:outerShdw>
                </a:effectLst>
                <a:sym typeface="+mn-ea"/>
              </a:rPr>
              <a:t>垂重</a:t>
            </a:r>
            <a:r>
              <a:rPr kern="0">
                <a:solidFill>
                  <a:schemeClr val="tx1"/>
                </a:solidFill>
                <a:effectLst>
                  <a:outerShdw blurRad="38100" dist="19050" dir="2700000" algn="tl" rotWithShape="0">
                    <a:schemeClr val="dk1">
                      <a:alpha val="40000"/>
                    </a:schemeClr>
                  </a:outerShdw>
                </a:effectLst>
                <a:sym typeface="+mn-ea"/>
              </a:rPr>
              <a:t>兼型计算如何处理</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3" name="TextBox 10"/>
          <p:cNvSpPr txBox="1"/>
          <p:nvPr/>
        </p:nvSpPr>
        <p:spPr>
          <a:xfrm>
            <a:off x="527685" y="890270"/>
            <a:ext cx="11137265" cy="55308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处理方案二：分两次计算</a:t>
            </a:r>
            <a:endParaRPr lang="zh-CN" altLang="en-US" sz="2000" kern="0" dirty="0">
              <a:solidFill>
                <a:srgbClr val="FF000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935990" y="1624330"/>
            <a:ext cx="8423275" cy="1005840"/>
          </a:xfrm>
          <a:prstGeom prst="rect">
            <a:avLst/>
          </a:prstGeom>
        </p:spPr>
      </p:pic>
      <p:pic>
        <p:nvPicPr>
          <p:cNvPr id="7" name="图片 6"/>
          <p:cNvPicPr>
            <a:picLocks noChangeAspect="1"/>
          </p:cNvPicPr>
          <p:nvPr/>
        </p:nvPicPr>
        <p:blipFill>
          <a:blip r:embed="rId2"/>
          <a:stretch>
            <a:fillRect/>
          </a:stretch>
        </p:blipFill>
        <p:spPr>
          <a:xfrm>
            <a:off x="935990" y="2725420"/>
            <a:ext cx="8489950" cy="1002665"/>
          </a:xfrm>
          <a:prstGeom prst="rect">
            <a:avLst/>
          </a:prstGeom>
        </p:spPr>
      </p:pic>
      <p:sp>
        <p:nvSpPr>
          <p:cNvPr id="11" name="加号 10"/>
          <p:cNvSpPr/>
          <p:nvPr/>
        </p:nvSpPr>
        <p:spPr>
          <a:xfrm>
            <a:off x="5156200" y="2630170"/>
            <a:ext cx="234950" cy="194945"/>
          </a:xfrm>
          <a:prstGeom prst="mathPlu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4" name="TextBox 10"/>
          <p:cNvSpPr txBox="1"/>
          <p:nvPr/>
        </p:nvSpPr>
        <p:spPr>
          <a:xfrm>
            <a:off x="1054735" y="3728085"/>
            <a:ext cx="10083800" cy="119888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两次计算中：在</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设计类别信息</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中</a:t>
            </a:r>
            <a:r>
              <a:rPr lang="zh-CN" altLang="en-US" sz="1600" kern="0" dirty="0">
                <a:solidFill>
                  <a:srgbClr val="FF0000"/>
                </a:solidFill>
                <a:latin typeface="微软雅黑" panose="020B0503020204020204" pitchFamily="34" charset="-122"/>
                <a:ea typeface="微软雅黑" panose="020B0503020204020204" pitchFamily="34" charset="-122"/>
                <a:sym typeface="+mn-ea"/>
              </a:rPr>
              <a:t>均取消</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考虑最小垂重</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两次计算中：在</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荷载组合设置</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中</a:t>
            </a:r>
            <a:r>
              <a:rPr lang="zh-CN" altLang="en-US" sz="1600" kern="0" dirty="0">
                <a:solidFill>
                  <a:srgbClr val="FF0000"/>
                </a:solidFill>
                <a:latin typeface="微软雅黑" panose="020B0503020204020204" pitchFamily="34" charset="-122"/>
                <a:ea typeface="微软雅黑" panose="020B0503020204020204" pitchFamily="34" charset="-122"/>
              </a:rPr>
              <a:t>均选中</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前后侧独立计算</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（参考上页</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截图）</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SmartTower</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中一次性导入两个</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TTT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文件即可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528320" y="5052695"/>
            <a:ext cx="11137265" cy="55308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处理方案差异</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10"/>
          <p:cNvSpPr txBox="1"/>
          <p:nvPr/>
        </p:nvSpPr>
        <p:spPr>
          <a:xfrm>
            <a:off x="1055370" y="5605780"/>
            <a:ext cx="10083800" cy="119888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方案一与方案二分项系数不同（最小垂重如为正值分项系数取值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，最大垂重如为正值分项系数取值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具体工程验算时，可使用两种处理方案分别处理，选用其中较为保守的一个</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即可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1600" kern="0" dirty="0">
                <a:solidFill>
                  <a:srgbClr val="FF0000"/>
                </a:solidFill>
                <a:latin typeface="微软雅黑" panose="020B0503020204020204" pitchFamily="34" charset="-122"/>
                <a:ea typeface="微软雅黑" panose="020B0503020204020204" pitchFamily="34" charset="-122"/>
              </a:rPr>
              <a:t>一般推荐第二种处理方案</a:t>
            </a:r>
            <a:endParaRPr lang="zh-CN" altLang="en-US" sz="1600" kern="0" dirty="0">
              <a:solidFill>
                <a:srgbClr val="FF0000"/>
              </a:solidFill>
              <a:latin typeface="微软雅黑" panose="020B0503020204020204" pitchFamily="34" charset="-122"/>
              <a:ea typeface="微软雅黑" panose="020B0503020204020204" pitchFamily="34" charset="-122"/>
            </a:endParaRPr>
          </a:p>
        </p:txBody>
      </p:sp>
      <p:sp>
        <p:nvSpPr>
          <p:cNvPr id="4" name="左箭头 3">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典型问题017-</a:t>
            </a:r>
            <a:r>
              <a:rPr kern="0">
                <a:solidFill>
                  <a:schemeClr val="tx1"/>
                </a:solidFill>
                <a:effectLst>
                  <a:outerShdw blurRad="38100" dist="19050" dir="2700000" algn="tl" rotWithShape="0">
                    <a:schemeClr val="dk1">
                      <a:alpha val="40000"/>
                    </a:schemeClr>
                  </a:outerShdw>
                </a:effectLst>
                <a:sym typeface="+mn-ea"/>
              </a:rPr>
              <a:t>垂重</a:t>
            </a:r>
            <a:r>
              <a:rPr kern="0">
                <a:solidFill>
                  <a:schemeClr val="tx1"/>
                </a:solidFill>
                <a:effectLst>
                  <a:outerShdw blurRad="38100" dist="19050" dir="2700000" algn="tl" rotWithShape="0">
                    <a:schemeClr val="dk1">
                      <a:alpha val="40000"/>
                    </a:schemeClr>
                  </a:outerShdw>
                </a:effectLst>
                <a:sym typeface="+mn-ea"/>
              </a:rPr>
              <a:t>兼型计算如何处理</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31750" y="109728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典型兼型计算</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宋体" panose="02010600030101010101" pitchFamily="2" charset="-122"/>
                <a:ea typeface="宋体" panose="02010600030101010101" pitchFamily="2" charset="-122"/>
              </a:rPr>
              <a:t>±</a:t>
            </a:r>
            <a:r>
              <a:rPr lang="en-US" altLang="zh-CN" sz="2400" kern="0" dirty="0">
                <a:solidFill>
                  <a:schemeClr val="tx1">
                    <a:lumMod val="65000"/>
                    <a:lumOff val="35000"/>
                  </a:schemeClr>
                </a:solidFill>
                <a:latin typeface="宋体" panose="02010600030101010101" pitchFamily="2" charset="-122"/>
                <a:ea typeface="宋体" panose="02010600030101010101" pitchFamily="2" charset="-122"/>
              </a:rPr>
              <a:t>600/300(</a:t>
            </a:r>
            <a:r>
              <a:rPr lang="zh-CN" altLang="en-US" sz="2400" kern="0" dirty="0">
                <a:solidFill>
                  <a:schemeClr val="tx1">
                    <a:lumMod val="65000"/>
                    <a:lumOff val="35000"/>
                  </a:schemeClr>
                </a:solidFill>
                <a:latin typeface="宋体" panose="02010600030101010101" pitchFamily="2" charset="-122"/>
                <a:ea typeface="宋体" panose="02010600030101010101" pitchFamily="2" charset="-122"/>
              </a:rPr>
              <a:t>一般特高压使用，包含以下三种垂重</a:t>
            </a:r>
            <a:r>
              <a:rPr lang="zh-CN" altLang="en-US" sz="2400" kern="0" dirty="0">
                <a:solidFill>
                  <a:schemeClr val="tx1">
                    <a:lumMod val="65000"/>
                    <a:lumOff val="35000"/>
                  </a:schemeClr>
                </a:solidFill>
                <a:latin typeface="宋体" panose="02010600030101010101" pitchFamily="2" charset="-122"/>
                <a:ea typeface="宋体" panose="02010600030101010101" pitchFamily="2" charset="-122"/>
              </a:rPr>
              <a:t>组合</a:t>
            </a:r>
            <a:r>
              <a:rPr lang="en-US" altLang="zh-CN" sz="2400" kern="0" dirty="0">
                <a:solidFill>
                  <a:schemeClr val="tx1">
                    <a:lumMod val="65000"/>
                    <a:lumOff val="35000"/>
                  </a:schemeClr>
                </a:solidFill>
                <a:latin typeface="宋体" panose="02010600030101010101" pitchFamily="2" charset="-122"/>
                <a:ea typeface="宋体" panose="02010600030101010101" pitchFamily="2" charset="-122"/>
              </a:rPr>
              <a:t>)</a:t>
            </a:r>
            <a:endParaRPr lang="zh-CN" altLang="en-US" sz="2400" kern="0"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3" name="TextBox 10"/>
          <p:cNvSpPr txBox="1"/>
          <p:nvPr/>
        </p:nvSpPr>
        <p:spPr>
          <a:xfrm>
            <a:off x="527685" y="1742440"/>
            <a:ext cx="3910330" cy="1476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sz="2000" kern="0" dirty="0">
                <a:solidFill>
                  <a:schemeClr val="tx1">
                    <a:lumMod val="65000"/>
                    <a:lumOff val="35000"/>
                  </a:schemeClr>
                </a:solidFill>
                <a:latin typeface="微软雅黑" panose="020B0503020204020204" pitchFamily="34" charset="-122"/>
                <a:ea typeface="微软雅黑" panose="020B0503020204020204" pitchFamily="34" charset="-122"/>
              </a:rPr>
              <a:t>600/300</a:t>
            </a:r>
            <a:endParaRPr 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sz="2000" kern="0" dirty="0">
                <a:solidFill>
                  <a:schemeClr val="tx1">
                    <a:lumMod val="65000"/>
                    <a:lumOff val="35000"/>
                  </a:schemeClr>
                </a:solidFill>
                <a:latin typeface="微软雅黑" panose="020B0503020204020204" pitchFamily="34" charset="-122"/>
                <a:ea typeface="微软雅黑" panose="020B0503020204020204" pitchFamily="34" charset="-122"/>
              </a:rPr>
              <a:t>-600/300</a:t>
            </a:r>
            <a:endParaRPr 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0/</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-60</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0</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527050" y="3152775"/>
            <a:ext cx="11137265" cy="55308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处理方案一：</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2755265" y="1742440"/>
            <a:ext cx="9305925" cy="1285875"/>
          </a:xfrm>
          <a:prstGeom prst="rect">
            <a:avLst/>
          </a:prstGeom>
        </p:spPr>
      </p:pic>
      <p:sp>
        <p:nvSpPr>
          <p:cNvPr id="12" name="TextBox 10"/>
          <p:cNvSpPr txBox="1"/>
          <p:nvPr/>
        </p:nvSpPr>
        <p:spPr>
          <a:xfrm>
            <a:off x="1085850" y="3705860"/>
            <a:ext cx="8997950" cy="119888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填写档距信息，参考上图</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结构初始荷载</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勾选</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前后侧独立计算</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配合附录一中表格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1.1</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rgbClr val="FF0000"/>
                </a:solidFill>
                <a:latin typeface="微软雅黑" panose="020B0503020204020204" pitchFamily="34" charset="-122"/>
                <a:ea typeface="微软雅黑" panose="020B0503020204020204" pitchFamily="34" charset="-122"/>
              </a:rPr>
              <a:t>手动添加</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相应的荷载状态</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参见下页</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2"/>
          <a:stretch>
            <a:fillRect/>
          </a:stretch>
        </p:blipFill>
        <p:spPr>
          <a:xfrm>
            <a:off x="1323975" y="4892040"/>
            <a:ext cx="10868025" cy="1828800"/>
          </a:xfrm>
          <a:prstGeom prst="rect">
            <a:avLst/>
          </a:prstGeom>
        </p:spPr>
      </p:pic>
      <p:sp>
        <p:nvSpPr>
          <p:cNvPr id="4" name="左箭头 3">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典型问题017-</a:t>
            </a:r>
            <a:r>
              <a:rPr kern="0">
                <a:solidFill>
                  <a:schemeClr val="tx1"/>
                </a:solidFill>
                <a:effectLst>
                  <a:outerShdw blurRad="38100" dist="19050" dir="2700000" algn="tl" rotWithShape="0">
                    <a:schemeClr val="dk1">
                      <a:alpha val="40000"/>
                    </a:schemeClr>
                  </a:outerShdw>
                </a:effectLst>
                <a:sym typeface="+mn-ea"/>
              </a:rPr>
              <a:t>垂重</a:t>
            </a:r>
            <a:r>
              <a:rPr kern="0">
                <a:solidFill>
                  <a:schemeClr val="tx1"/>
                </a:solidFill>
                <a:effectLst>
                  <a:outerShdw blurRad="38100" dist="19050" dir="2700000" algn="tl" rotWithShape="0">
                    <a:schemeClr val="dk1">
                      <a:alpha val="40000"/>
                    </a:schemeClr>
                  </a:outerShdw>
                </a:effectLst>
                <a:sym typeface="+mn-ea"/>
              </a:rPr>
              <a:t>兼型计算如何处理</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31750" y="109728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典型兼型计算</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宋体" panose="02010600030101010101" pitchFamily="2" charset="-122"/>
                <a:ea typeface="宋体" panose="02010600030101010101" pitchFamily="2" charset="-122"/>
              </a:rPr>
              <a:t>±</a:t>
            </a:r>
            <a:r>
              <a:rPr lang="en-US" altLang="zh-CN" sz="2400" kern="0" dirty="0">
                <a:solidFill>
                  <a:schemeClr val="tx1">
                    <a:lumMod val="65000"/>
                    <a:lumOff val="35000"/>
                  </a:schemeClr>
                </a:solidFill>
                <a:latin typeface="宋体" panose="02010600030101010101" pitchFamily="2" charset="-122"/>
                <a:ea typeface="宋体" panose="02010600030101010101" pitchFamily="2" charset="-122"/>
              </a:rPr>
              <a:t>600/300(</a:t>
            </a:r>
            <a:r>
              <a:rPr lang="zh-CN" altLang="en-US" sz="2400" kern="0" dirty="0">
                <a:solidFill>
                  <a:schemeClr val="tx1">
                    <a:lumMod val="65000"/>
                    <a:lumOff val="35000"/>
                  </a:schemeClr>
                </a:solidFill>
                <a:latin typeface="宋体" panose="02010600030101010101" pitchFamily="2" charset="-122"/>
                <a:ea typeface="宋体" panose="02010600030101010101" pitchFamily="2" charset="-122"/>
              </a:rPr>
              <a:t>一般特高压使用，包含以下三种垂重</a:t>
            </a:r>
            <a:r>
              <a:rPr lang="zh-CN" altLang="en-US" sz="2400" kern="0" dirty="0">
                <a:solidFill>
                  <a:schemeClr val="tx1">
                    <a:lumMod val="65000"/>
                    <a:lumOff val="35000"/>
                  </a:schemeClr>
                </a:solidFill>
                <a:latin typeface="宋体" panose="02010600030101010101" pitchFamily="2" charset="-122"/>
                <a:ea typeface="宋体" panose="02010600030101010101" pitchFamily="2" charset="-122"/>
              </a:rPr>
              <a:t>组合</a:t>
            </a:r>
            <a:r>
              <a:rPr lang="en-US" altLang="zh-CN" sz="2400" kern="0" dirty="0">
                <a:solidFill>
                  <a:schemeClr val="tx1">
                    <a:lumMod val="65000"/>
                    <a:lumOff val="35000"/>
                  </a:schemeClr>
                </a:solidFill>
                <a:latin typeface="宋体" panose="02010600030101010101" pitchFamily="2" charset="-122"/>
                <a:ea typeface="宋体" panose="02010600030101010101" pitchFamily="2" charset="-122"/>
              </a:rPr>
              <a:t>)</a:t>
            </a:r>
            <a:endParaRPr lang="zh-CN" altLang="en-US" sz="2400" kern="0"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2" name="TextBox 10"/>
          <p:cNvSpPr txBox="1"/>
          <p:nvPr/>
        </p:nvSpPr>
        <p:spPr>
          <a:xfrm>
            <a:off x="527050" y="1590675"/>
            <a:ext cx="11137265" cy="55308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处理方案二</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169670" y="3644900"/>
            <a:ext cx="10121900" cy="2808605"/>
            <a:chOff x="1298" y="4956"/>
            <a:chExt cx="16740" cy="5811"/>
          </a:xfrm>
        </p:grpSpPr>
        <p:pic>
          <p:nvPicPr>
            <p:cNvPr id="4" name="图片 3"/>
            <p:cNvPicPr>
              <a:picLocks noChangeAspect="1"/>
            </p:cNvPicPr>
            <p:nvPr/>
          </p:nvPicPr>
          <p:blipFill>
            <a:blip r:embed="rId1"/>
            <a:stretch>
              <a:fillRect/>
            </a:stretch>
          </p:blipFill>
          <p:spPr>
            <a:xfrm>
              <a:off x="1312" y="4956"/>
              <a:ext cx="16665" cy="1965"/>
            </a:xfrm>
            <a:prstGeom prst="rect">
              <a:avLst/>
            </a:prstGeom>
          </p:spPr>
        </p:pic>
        <p:pic>
          <p:nvPicPr>
            <p:cNvPr id="6" name="图片 5"/>
            <p:cNvPicPr>
              <a:picLocks noChangeAspect="1"/>
            </p:cNvPicPr>
            <p:nvPr/>
          </p:nvPicPr>
          <p:blipFill>
            <a:blip r:embed="rId2"/>
            <a:stretch>
              <a:fillRect/>
            </a:stretch>
          </p:blipFill>
          <p:spPr>
            <a:xfrm>
              <a:off x="1298" y="6808"/>
              <a:ext cx="16680" cy="1995"/>
            </a:xfrm>
            <a:prstGeom prst="rect">
              <a:avLst/>
            </a:prstGeom>
          </p:spPr>
        </p:pic>
        <p:pic>
          <p:nvPicPr>
            <p:cNvPr id="8" name="图片 7"/>
            <p:cNvPicPr>
              <a:picLocks noChangeAspect="1"/>
            </p:cNvPicPr>
            <p:nvPr/>
          </p:nvPicPr>
          <p:blipFill>
            <a:blip r:embed="rId3"/>
            <a:stretch>
              <a:fillRect/>
            </a:stretch>
          </p:blipFill>
          <p:spPr>
            <a:xfrm>
              <a:off x="1328" y="8803"/>
              <a:ext cx="16710" cy="1965"/>
            </a:xfrm>
            <a:prstGeom prst="rect">
              <a:avLst/>
            </a:prstGeom>
          </p:spPr>
        </p:pic>
      </p:grpSp>
      <p:sp>
        <p:nvSpPr>
          <p:cNvPr id="12" name="TextBox 10"/>
          <p:cNvSpPr txBox="1"/>
          <p:nvPr/>
        </p:nvSpPr>
        <p:spPr>
          <a:xfrm>
            <a:off x="1018540" y="2018665"/>
            <a:ext cx="4070985" cy="119888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分三次</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填写档距信息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结构初始荷载</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勾选</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前后侧独立计算</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自动组合</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4"/>
          <a:stretch>
            <a:fillRect/>
          </a:stretch>
        </p:blipFill>
        <p:spPr>
          <a:xfrm>
            <a:off x="5770245" y="1657985"/>
            <a:ext cx="6242685" cy="1074420"/>
          </a:xfrm>
          <a:prstGeom prst="rect">
            <a:avLst/>
          </a:prstGeom>
        </p:spPr>
      </p:pic>
      <p:cxnSp>
        <p:nvCxnSpPr>
          <p:cNvPr id="7" name="直接箭头连接符 6"/>
          <p:cNvCxnSpPr/>
          <p:nvPr/>
        </p:nvCxnSpPr>
        <p:spPr>
          <a:xfrm>
            <a:off x="2519680" y="2345055"/>
            <a:ext cx="891540" cy="132270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a:stCxn id="12" idx="3"/>
            <a:endCxn id="5" idx="1"/>
          </p:cNvCxnSpPr>
          <p:nvPr/>
        </p:nvCxnSpPr>
        <p:spPr>
          <a:xfrm flipV="1">
            <a:off x="5089525" y="2195195"/>
            <a:ext cx="680720" cy="42291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左箭头 8">
            <a:hlinkClick r:id="rId5"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典型问题017-</a:t>
            </a:r>
            <a:r>
              <a:rPr kern="0">
                <a:solidFill>
                  <a:schemeClr val="tx1"/>
                </a:solidFill>
                <a:effectLst>
                  <a:outerShdw blurRad="38100" dist="19050" dir="2700000" algn="tl" rotWithShape="0">
                    <a:schemeClr val="dk1">
                      <a:alpha val="40000"/>
                    </a:schemeClr>
                  </a:outerShdw>
                </a:effectLst>
                <a:sym typeface="+mn-ea"/>
              </a:rPr>
              <a:t>垂重</a:t>
            </a:r>
            <a:r>
              <a:rPr kern="0">
                <a:solidFill>
                  <a:schemeClr val="tx1"/>
                </a:solidFill>
                <a:effectLst>
                  <a:outerShdw blurRad="38100" dist="19050" dir="2700000" algn="tl" rotWithShape="0">
                    <a:schemeClr val="dk1">
                      <a:alpha val="40000"/>
                    </a:schemeClr>
                  </a:outerShdw>
                </a:effectLst>
                <a:sym typeface="+mn-ea"/>
              </a:rPr>
              <a:t>兼型计算如何处理</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96393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典型兼型计算</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宋体" panose="02010600030101010101" pitchFamily="2" charset="-122"/>
                <a:ea typeface="宋体" panose="02010600030101010101" pitchFamily="2" charset="-122"/>
              </a:rPr>
              <a:t>±</a:t>
            </a:r>
            <a:r>
              <a:rPr lang="en-US" altLang="zh-CN" sz="2400" kern="0" dirty="0">
                <a:solidFill>
                  <a:schemeClr val="tx1">
                    <a:lumMod val="65000"/>
                    <a:lumOff val="35000"/>
                  </a:schemeClr>
                </a:solidFill>
                <a:latin typeface="宋体" panose="02010600030101010101" pitchFamily="2" charset="-122"/>
                <a:ea typeface="宋体" panose="02010600030101010101" pitchFamily="2" charset="-122"/>
              </a:rPr>
              <a:t>300/</a:t>
            </a:r>
            <a:r>
              <a:rPr lang="zh-CN" altLang="en-US" sz="2400" kern="0" dirty="0">
                <a:solidFill>
                  <a:schemeClr val="tx1">
                    <a:lumMod val="65000"/>
                    <a:lumOff val="35000"/>
                  </a:schemeClr>
                </a:solidFill>
                <a:latin typeface="宋体" panose="02010600030101010101" pitchFamily="2" charset="-122"/>
                <a:ea typeface="宋体" panose="02010600030101010101" pitchFamily="2" charset="-122"/>
                <a:sym typeface="+mn-ea"/>
              </a:rPr>
              <a:t>±</a:t>
            </a:r>
            <a:r>
              <a:rPr lang="en-US" altLang="zh-CN" sz="2400" kern="0" dirty="0">
                <a:solidFill>
                  <a:schemeClr val="tx1">
                    <a:lumMod val="65000"/>
                    <a:lumOff val="35000"/>
                  </a:schemeClr>
                </a:solidFill>
                <a:latin typeface="宋体" panose="02010600030101010101" pitchFamily="2" charset="-122"/>
                <a:ea typeface="宋体" panose="02010600030101010101" pitchFamily="2" charset="-122"/>
                <a:sym typeface="+mn-ea"/>
              </a:rPr>
              <a:t>200</a:t>
            </a:r>
            <a:r>
              <a:rPr lang="en-US" altLang="zh-CN" sz="2400" kern="0" dirty="0">
                <a:solidFill>
                  <a:schemeClr val="tx1">
                    <a:lumMod val="65000"/>
                    <a:lumOff val="35000"/>
                  </a:schemeClr>
                </a:solidFill>
                <a:latin typeface="宋体" panose="02010600030101010101" pitchFamily="2" charset="-122"/>
                <a:ea typeface="宋体" panose="02010600030101010101" pitchFamily="2" charset="-122"/>
              </a:rPr>
              <a:t>(</a:t>
            </a:r>
            <a:r>
              <a:rPr lang="zh-CN" altLang="en-US" sz="2400" kern="0" dirty="0">
                <a:solidFill>
                  <a:schemeClr val="tx1">
                    <a:lumMod val="65000"/>
                    <a:lumOff val="35000"/>
                  </a:schemeClr>
                </a:solidFill>
                <a:latin typeface="宋体" panose="02010600030101010101" pitchFamily="2" charset="-122"/>
                <a:ea typeface="宋体" panose="02010600030101010101" pitchFamily="2" charset="-122"/>
              </a:rPr>
              <a:t>一般用于南网典设，一般包含以下三种组合</a:t>
            </a:r>
            <a:r>
              <a:rPr lang="en-US" altLang="zh-CN" sz="2400" kern="0" dirty="0">
                <a:solidFill>
                  <a:schemeClr val="tx1">
                    <a:lumMod val="65000"/>
                    <a:lumOff val="35000"/>
                  </a:schemeClr>
                </a:solidFill>
                <a:latin typeface="宋体" panose="02010600030101010101" pitchFamily="2" charset="-122"/>
                <a:ea typeface="宋体" panose="02010600030101010101" pitchFamily="2" charset="-122"/>
              </a:rPr>
              <a:t>)</a:t>
            </a:r>
            <a:endParaRPr lang="zh-CN" altLang="en-US" sz="2400" kern="0"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3" name="TextBox 10"/>
          <p:cNvSpPr txBox="1"/>
          <p:nvPr/>
        </p:nvSpPr>
        <p:spPr>
          <a:xfrm>
            <a:off x="527685" y="1742440"/>
            <a:ext cx="3910330" cy="1476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sz="2000" kern="0" dirty="0">
                <a:solidFill>
                  <a:schemeClr val="tx1">
                    <a:lumMod val="65000"/>
                    <a:lumOff val="35000"/>
                  </a:schemeClr>
                </a:solidFill>
                <a:latin typeface="微软雅黑" panose="020B0503020204020204" pitchFamily="34" charset="-122"/>
                <a:ea typeface="微软雅黑" panose="020B0503020204020204" pitchFamily="34" charset="-122"/>
              </a:rPr>
              <a:t>300/200</a:t>
            </a:r>
            <a:endParaRPr 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sz="2000" kern="0" dirty="0">
                <a:solidFill>
                  <a:schemeClr val="tx1">
                    <a:lumMod val="65000"/>
                    <a:lumOff val="35000"/>
                  </a:schemeClr>
                </a:solidFill>
                <a:latin typeface="微软雅黑" panose="020B0503020204020204" pitchFamily="34" charset="-122"/>
                <a:ea typeface="微软雅黑" panose="020B0503020204020204" pitchFamily="34" charset="-122"/>
              </a:rPr>
              <a:t>-300/200</a:t>
            </a:r>
            <a:endParaRPr 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300/</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-20</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0</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527050" y="5239385"/>
            <a:ext cx="11137265" cy="55308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处理方案：</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加号 10"/>
          <p:cNvSpPr/>
          <p:nvPr/>
        </p:nvSpPr>
        <p:spPr>
          <a:xfrm>
            <a:off x="7479030" y="2846705"/>
            <a:ext cx="234950" cy="194945"/>
          </a:xfrm>
          <a:prstGeom prst="mathPlu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8" name="加号 7"/>
          <p:cNvSpPr/>
          <p:nvPr/>
        </p:nvSpPr>
        <p:spPr>
          <a:xfrm>
            <a:off x="7552055" y="4312285"/>
            <a:ext cx="234950" cy="194945"/>
          </a:xfrm>
          <a:prstGeom prst="mathPlu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9" name="文本框 8"/>
          <p:cNvSpPr txBox="1"/>
          <p:nvPr/>
        </p:nvSpPr>
        <p:spPr>
          <a:xfrm>
            <a:off x="848360" y="5735320"/>
            <a:ext cx="10495280" cy="922020"/>
          </a:xfrm>
          <a:prstGeom prst="rect">
            <a:avLst/>
          </a:prstGeom>
          <a:noFill/>
        </p:spPr>
        <p:txBody>
          <a:bodyPr wrap="square" rtlCol="0" anchor="t">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三次计算中：在</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设计类别信息</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中</a:t>
            </a:r>
            <a:r>
              <a:rPr lang="zh-CN" altLang="en-US" kern="0" dirty="0">
                <a:solidFill>
                  <a:srgbClr val="FF0000"/>
                </a:solidFill>
                <a:latin typeface="微软雅黑" panose="020B0503020204020204" pitchFamily="34" charset="-122"/>
                <a:ea typeface="微软雅黑" panose="020B0503020204020204" pitchFamily="34" charset="-122"/>
                <a:sym typeface="+mn-ea"/>
              </a:rPr>
              <a:t>均取消</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考虑最小垂重</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三次计算中：在</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荷载组合设置</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中</a:t>
            </a:r>
            <a:r>
              <a:rPr lang="zh-CN" altLang="en-US" kern="0" dirty="0">
                <a:solidFill>
                  <a:srgbClr val="FF0000"/>
                </a:solidFill>
                <a:latin typeface="微软雅黑" panose="020B0503020204020204" pitchFamily="34" charset="-122"/>
                <a:ea typeface="微软雅黑" panose="020B0503020204020204" pitchFamily="34" charset="-122"/>
                <a:sym typeface="+mn-ea"/>
              </a:rPr>
              <a:t>均选中</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前后侧独立计算</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a:p>
        </p:txBody>
      </p:sp>
      <p:pic>
        <p:nvPicPr>
          <p:cNvPr id="10" name="图片 9"/>
          <p:cNvPicPr>
            <a:picLocks noChangeAspect="1"/>
          </p:cNvPicPr>
          <p:nvPr/>
        </p:nvPicPr>
        <p:blipFill>
          <a:blip r:embed="rId1"/>
          <a:stretch>
            <a:fillRect/>
          </a:stretch>
        </p:blipFill>
        <p:spPr>
          <a:xfrm>
            <a:off x="2828925" y="1546225"/>
            <a:ext cx="9363075" cy="1285875"/>
          </a:xfrm>
          <a:prstGeom prst="rect">
            <a:avLst/>
          </a:prstGeom>
        </p:spPr>
      </p:pic>
      <p:pic>
        <p:nvPicPr>
          <p:cNvPr id="12" name="图片 11"/>
          <p:cNvPicPr>
            <a:picLocks noChangeAspect="1"/>
          </p:cNvPicPr>
          <p:nvPr/>
        </p:nvPicPr>
        <p:blipFill>
          <a:blip r:embed="rId2"/>
          <a:stretch>
            <a:fillRect/>
          </a:stretch>
        </p:blipFill>
        <p:spPr>
          <a:xfrm>
            <a:off x="2847975" y="4507865"/>
            <a:ext cx="9344025" cy="1323975"/>
          </a:xfrm>
          <a:prstGeom prst="rect">
            <a:avLst/>
          </a:prstGeom>
        </p:spPr>
      </p:pic>
      <p:pic>
        <p:nvPicPr>
          <p:cNvPr id="13" name="图片 12"/>
          <p:cNvPicPr>
            <a:picLocks noChangeAspect="1"/>
          </p:cNvPicPr>
          <p:nvPr/>
        </p:nvPicPr>
        <p:blipFill>
          <a:blip r:embed="rId3"/>
          <a:stretch>
            <a:fillRect/>
          </a:stretch>
        </p:blipFill>
        <p:spPr>
          <a:xfrm>
            <a:off x="2800350" y="3065780"/>
            <a:ext cx="9420225" cy="1265555"/>
          </a:xfrm>
          <a:prstGeom prst="rect">
            <a:avLst/>
          </a:prstGeom>
        </p:spPr>
      </p:pic>
      <p:cxnSp>
        <p:nvCxnSpPr>
          <p:cNvPr id="14" name="直接箭头连接符 13"/>
          <p:cNvCxnSpPr/>
          <p:nvPr/>
        </p:nvCxnSpPr>
        <p:spPr>
          <a:xfrm>
            <a:off x="1945005" y="2057400"/>
            <a:ext cx="5626100" cy="278130"/>
          </a:xfrm>
          <a:prstGeom prst="straightConnector1">
            <a:avLst/>
          </a:prstGeom>
          <a:ln w="28575" cmpd="thickThin">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2087880" y="2544445"/>
            <a:ext cx="5473700" cy="1257300"/>
          </a:xfrm>
          <a:prstGeom prst="straightConnector1">
            <a:avLst/>
          </a:prstGeom>
          <a:ln w="28575" cmpd="thickThin">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2011680" y="3056255"/>
            <a:ext cx="5549900" cy="2231390"/>
          </a:xfrm>
          <a:prstGeom prst="straightConnector1">
            <a:avLst/>
          </a:prstGeom>
          <a:ln w="28575" cmpd="thickThin">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4" name="左箭头 3">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典型问题018-</a:t>
            </a:r>
            <a:r>
              <a:rPr kern="0">
                <a:solidFill>
                  <a:schemeClr val="tx1"/>
                </a:solidFill>
                <a:effectLst>
                  <a:outerShdw blurRad="38100" dist="19050" dir="2700000" algn="tl" rotWithShape="0">
                    <a:schemeClr val="dk1">
                      <a:alpha val="40000"/>
                    </a:schemeClr>
                  </a:outerShdw>
                </a:effectLst>
                <a:sym typeface="+mn-ea"/>
              </a:rPr>
              <a:t>新塔计算和老塔验算的区别</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97280"/>
            <a:ext cx="476377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新塔计算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398145" y="1742440"/>
            <a:ext cx="6172835"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计算依赖于规划条件</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更倾向于杆塔承载的包络能力</a:t>
            </a:r>
            <a:endParaRPr lang="zh-CN" altLang="en-US" kern="0" dirty="0">
              <a:solidFill>
                <a:srgbClr val="FF0000"/>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电气专业：</a:t>
            </a:r>
            <a:r>
              <a:rPr lang="zh-CN" altLang="en-US" kern="0" dirty="0">
                <a:solidFill>
                  <a:srgbClr val="FF0000"/>
                </a:solidFill>
                <a:latin typeface="微软雅黑" panose="020B0503020204020204" pitchFamily="34" charset="-122"/>
                <a:ea typeface="微软雅黑" panose="020B0503020204020204" pitchFamily="34" charset="-122"/>
                <a:sym typeface="+mn-ea"/>
              </a:rPr>
              <a:t>建议</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提前完成分配，并将大值放在前侧</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结构专业：</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1" name="图片 10"/>
          <p:cNvPicPr>
            <a:picLocks noChangeAspect="1"/>
          </p:cNvPicPr>
          <p:nvPr/>
        </p:nvPicPr>
        <p:blipFill>
          <a:blip r:embed="rId1"/>
          <a:stretch>
            <a:fillRect/>
          </a:stretch>
        </p:blipFill>
        <p:spPr>
          <a:xfrm>
            <a:off x="6715760" y="3801110"/>
            <a:ext cx="5476240" cy="3056890"/>
          </a:xfrm>
          <a:prstGeom prst="rect">
            <a:avLst/>
          </a:prstGeom>
        </p:spPr>
      </p:pic>
      <p:pic>
        <p:nvPicPr>
          <p:cNvPr id="14" name="图片 13"/>
          <p:cNvPicPr>
            <a:picLocks noChangeAspect="1"/>
          </p:cNvPicPr>
          <p:nvPr/>
        </p:nvPicPr>
        <p:blipFill>
          <a:blip r:embed="rId2"/>
          <a:stretch>
            <a:fillRect/>
          </a:stretch>
        </p:blipFill>
        <p:spPr>
          <a:xfrm>
            <a:off x="6715125" y="1097280"/>
            <a:ext cx="5476875" cy="2541905"/>
          </a:xfrm>
          <a:prstGeom prst="rect">
            <a:avLst/>
          </a:prstGeom>
        </p:spPr>
      </p:pic>
      <p:sp>
        <p:nvSpPr>
          <p:cNvPr id="15" name="TextBox 10"/>
          <p:cNvSpPr txBox="1"/>
          <p:nvPr/>
        </p:nvSpPr>
        <p:spPr>
          <a:xfrm>
            <a:off x="693420" y="3324860"/>
            <a:ext cx="5580380" cy="1753235"/>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如电气专业</a:t>
            </a:r>
            <a:r>
              <a:rPr lang="zh-CN" altLang="en-US" kern="0" dirty="0">
                <a:solidFill>
                  <a:srgbClr val="FF0000"/>
                </a:solidFill>
                <a:latin typeface="微软雅黑" panose="020B0503020204020204" pitchFamily="34" charset="-122"/>
                <a:ea typeface="微软雅黑" panose="020B0503020204020204" pitchFamily="34" charset="-122"/>
                <a:sym typeface="+mn-ea"/>
              </a:rPr>
              <a:t>未</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在档距信息中分配好前后侧，则填写“分配系数设置”</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如电气专业</a:t>
            </a:r>
            <a:r>
              <a:rPr lang="zh-CN" altLang="en-US" kern="0" dirty="0">
                <a:solidFill>
                  <a:srgbClr val="FF0000"/>
                </a:solidFill>
                <a:latin typeface="微软雅黑" panose="020B0503020204020204" pitchFamily="34" charset="-122"/>
                <a:ea typeface="微软雅黑" panose="020B0503020204020204" pitchFamily="34" charset="-122"/>
              </a:rPr>
              <a:t>已</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在档距信息中分配好前后侧，则选“前后侧独立计算”</a:t>
            </a:r>
            <a:r>
              <a:rPr lang="zh-CN" altLang="en-US" kern="0" dirty="0">
                <a:solidFill>
                  <a:srgbClr val="FF0000"/>
                </a:solidFill>
                <a:latin typeface="微软雅黑" panose="020B0503020204020204" pitchFamily="34" charset="-122"/>
                <a:ea typeface="微软雅黑" panose="020B0503020204020204" pitchFamily="34" charset="-122"/>
                <a:sym typeface="+mn-ea"/>
              </a:rPr>
              <a:t>或</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填写“分配系数设置”</a:t>
            </a:r>
            <a:r>
              <a:rPr lang="zh-CN" altLang="en-US" kern="0" dirty="0">
                <a:solidFill>
                  <a:srgbClr val="FF0000"/>
                </a:solidFill>
                <a:latin typeface="微软雅黑" panose="020B0503020204020204" pitchFamily="34" charset="-122"/>
                <a:ea typeface="微软雅黑" panose="020B0503020204020204" pitchFamily="34" charset="-122"/>
                <a:sym typeface="+mn-ea"/>
              </a:rPr>
              <a:t>均可</a:t>
            </a:r>
            <a:endParaRPr lang="zh-CN" altLang="en-US" kern="0" dirty="0">
              <a:solidFill>
                <a:srgbClr val="FF0000"/>
              </a:solidFill>
              <a:latin typeface="微软雅黑" panose="020B0503020204020204" pitchFamily="34" charset="-122"/>
              <a:ea typeface="微软雅黑" panose="020B0503020204020204" pitchFamily="34" charset="-122"/>
              <a:sym typeface="+mn-ea"/>
            </a:endParaRPr>
          </a:p>
        </p:txBody>
      </p:sp>
      <p:cxnSp>
        <p:nvCxnSpPr>
          <p:cNvPr id="16" name="直接箭头连接符 15"/>
          <p:cNvCxnSpPr/>
          <p:nvPr/>
        </p:nvCxnSpPr>
        <p:spPr>
          <a:xfrm>
            <a:off x="2663825" y="4012565"/>
            <a:ext cx="4792345" cy="22815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典型问题018-</a:t>
            </a:r>
            <a:r>
              <a:rPr kern="0">
                <a:solidFill>
                  <a:schemeClr val="tx1"/>
                </a:solidFill>
                <a:effectLst>
                  <a:outerShdw blurRad="38100" dist="19050" dir="2700000" algn="tl" rotWithShape="0">
                    <a:schemeClr val="dk1">
                      <a:alpha val="40000"/>
                    </a:schemeClr>
                  </a:outerShdw>
                </a:effectLst>
                <a:sym typeface="+mn-ea"/>
              </a:rPr>
              <a:t>新塔计算和老塔验算的区别</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pic>
        <p:nvPicPr>
          <p:cNvPr id="6" name="图片 5"/>
          <p:cNvPicPr>
            <a:picLocks noChangeAspect="1"/>
          </p:cNvPicPr>
          <p:nvPr/>
        </p:nvPicPr>
        <p:blipFill>
          <a:blip r:embed="rId1"/>
          <a:stretch>
            <a:fillRect/>
          </a:stretch>
        </p:blipFill>
        <p:spPr>
          <a:xfrm>
            <a:off x="6526530" y="2969260"/>
            <a:ext cx="5419725" cy="2644140"/>
          </a:xfrm>
          <a:prstGeom prst="rect">
            <a:avLst/>
          </a:prstGeom>
        </p:spPr>
      </p:pic>
      <p:cxnSp>
        <p:nvCxnSpPr>
          <p:cNvPr id="9" name="直接箭头连接符 8"/>
          <p:cNvCxnSpPr/>
          <p:nvPr/>
        </p:nvCxnSpPr>
        <p:spPr>
          <a:xfrm flipV="1">
            <a:off x="6257925" y="3121660"/>
            <a:ext cx="5156835" cy="546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0"/>
          <p:cNvSpPr txBox="1"/>
          <p:nvPr/>
        </p:nvSpPr>
        <p:spPr>
          <a:xfrm>
            <a:off x="798195" y="2540635"/>
            <a:ext cx="5600700" cy="1337945"/>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电气专业：</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档距信息中</a:t>
            </a:r>
            <a:r>
              <a:rPr lang="zh-CN" altLang="en-US" kern="0" dirty="0">
                <a:solidFill>
                  <a:srgbClr val="FF0000"/>
                </a:solidFill>
                <a:latin typeface="微软雅黑" panose="020B0503020204020204" pitchFamily="34" charset="-122"/>
                <a:ea typeface="微软雅黑" panose="020B0503020204020204" pitchFamily="34" charset="-122"/>
                <a:sym typeface="+mn-ea"/>
              </a:rPr>
              <a:t>即分配好</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前后侧对应值，</a:t>
            </a:r>
            <a:r>
              <a:rPr lang="zh-CN" altLang="en-US" kern="0" dirty="0">
                <a:solidFill>
                  <a:srgbClr val="FF0000"/>
                </a:solidFill>
                <a:latin typeface="微软雅黑" panose="020B0503020204020204" pitchFamily="34" charset="-122"/>
                <a:ea typeface="微软雅黑" panose="020B0503020204020204" pitchFamily="34" charset="-122"/>
                <a:sym typeface="+mn-ea"/>
              </a:rPr>
              <a:t>不考虑</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最小垂重</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结构专业：使用前后侧独立计算，</a:t>
            </a:r>
            <a:r>
              <a:rPr lang="zh-CN" altLang="en-US" kern="0" dirty="0">
                <a:solidFill>
                  <a:srgbClr val="FF0000"/>
                </a:solidFill>
                <a:latin typeface="微软雅黑" panose="020B0503020204020204" pitchFamily="34" charset="-122"/>
                <a:ea typeface="微软雅黑" panose="020B0503020204020204" pitchFamily="34" charset="-122"/>
              </a:rPr>
              <a:t>不通过</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分配系数</a:t>
            </a:r>
            <a:endParaRPr lang="zh-CN" altLang="en-US" kern="0" dirty="0">
              <a:solidFill>
                <a:srgbClr val="FF0000"/>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6350" y="986155"/>
            <a:ext cx="476377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老塔验</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451485" y="1618615"/>
            <a:ext cx="5947410"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更倾向于杆塔经济指标性（</a:t>
            </a:r>
            <a:r>
              <a:rPr lang="zh-CN" altLang="en-US" kern="0" dirty="0">
                <a:solidFill>
                  <a:srgbClr val="FF0000"/>
                </a:solidFill>
                <a:latin typeface="微软雅黑" panose="020B0503020204020204" pitchFamily="34" charset="-122"/>
                <a:ea typeface="微软雅黑" panose="020B0503020204020204" pitchFamily="34" charset="-122"/>
              </a:rPr>
              <a:t>如可能，尽量不修改杆件</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计算依赖于具体杆塔的使用</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条件</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2"/>
          <a:stretch>
            <a:fillRect/>
          </a:stretch>
        </p:blipFill>
        <p:spPr>
          <a:xfrm>
            <a:off x="6526530" y="1132205"/>
            <a:ext cx="5665470" cy="1837055"/>
          </a:xfrm>
          <a:prstGeom prst="rect">
            <a:avLst/>
          </a:prstGeom>
        </p:spPr>
      </p:pic>
      <p:cxnSp>
        <p:nvCxnSpPr>
          <p:cNvPr id="15" name="直接箭头连接符 14"/>
          <p:cNvCxnSpPr/>
          <p:nvPr/>
        </p:nvCxnSpPr>
        <p:spPr>
          <a:xfrm flipV="1">
            <a:off x="6203950" y="2354580"/>
            <a:ext cx="5229860" cy="5270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TextBox 10"/>
          <p:cNvSpPr txBox="1"/>
          <p:nvPr/>
        </p:nvSpPr>
        <p:spPr>
          <a:xfrm>
            <a:off x="120650" y="3999230"/>
            <a:ext cx="476377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典设验算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10"/>
          <p:cNvSpPr txBox="1"/>
          <p:nvPr/>
        </p:nvSpPr>
        <p:spPr>
          <a:xfrm>
            <a:off x="579120" y="4644390"/>
            <a:ext cx="11715115" cy="1938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集中开展的典设验算参考</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新塔计算</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具体受载条件下的典设验算参考</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老塔验算</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真实工程中使用典设数据，</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谁使用谁负责</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，须重新做好验算</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耐张塔代表档距</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200~450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，一般设定时可将前侧设定为</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450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，后侧设定为</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即可（不用考虑中间值，如</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300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悬垂塔档距档距</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200~450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，可以多设定几组代表档距下的计算，如</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200/450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各计算一次</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左箭头 2">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典型问题018-</a:t>
            </a:r>
            <a:r>
              <a:rPr kern="0">
                <a:solidFill>
                  <a:schemeClr val="tx1"/>
                </a:solidFill>
                <a:effectLst>
                  <a:outerShdw blurRad="38100" dist="19050" dir="2700000" algn="tl" rotWithShape="0">
                    <a:schemeClr val="dk1">
                      <a:alpha val="40000"/>
                    </a:schemeClr>
                  </a:outerShdw>
                </a:effectLst>
                <a:sym typeface="+mn-ea"/>
              </a:rPr>
              <a:t>新塔计算和老塔验算的区别</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16" name="TextBox 10"/>
          <p:cNvSpPr txBox="1"/>
          <p:nvPr/>
        </p:nvSpPr>
        <p:spPr>
          <a:xfrm>
            <a:off x="120650" y="2637155"/>
            <a:ext cx="476377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新算</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验算</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模式</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10"/>
          <p:cNvSpPr txBox="1"/>
          <p:nvPr/>
        </p:nvSpPr>
        <p:spPr>
          <a:xfrm>
            <a:off x="588645" y="3282315"/>
            <a:ext cx="11715115" cy="156845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sz="1600" kern="0" dirty="0">
                <a:solidFill>
                  <a:schemeClr val="tx1">
                    <a:lumMod val="65000"/>
                    <a:lumOff val="35000"/>
                  </a:schemeClr>
                </a:solidFill>
                <a:latin typeface="微软雅黑" panose="020B0503020204020204" pitchFamily="34" charset="-122"/>
                <a:ea typeface="微软雅黑" panose="020B0503020204020204" pitchFamily="34" charset="-122"/>
              </a:rPr>
              <a:t>2021-09-26</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版本后增加了计算类型：新算</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验算</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sz="1600" kern="0" dirty="0">
                <a:solidFill>
                  <a:schemeClr val="tx1">
                    <a:lumMod val="65000"/>
                    <a:lumOff val="35000"/>
                  </a:schemeClr>
                </a:solidFill>
                <a:latin typeface="微软雅黑" panose="020B0503020204020204" pitchFamily="34" charset="-122"/>
                <a:ea typeface="微软雅黑" panose="020B0503020204020204" pitchFamily="34" charset="-122"/>
              </a:rPr>
              <a:t>210926</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之前的版本</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=210926</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版本的新算</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模式</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新算杆塔建议选择</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新算</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，老塔验算建议选择</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验算</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验算模式与新算模式的</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区别</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custDataLst>
              <p:tags r:id="rId1"/>
            </p:custDataLst>
          </p:nvPr>
        </p:nvPicPr>
        <p:blipFill>
          <a:blip r:embed="rId2"/>
          <a:stretch>
            <a:fillRect/>
          </a:stretch>
        </p:blipFill>
        <p:spPr>
          <a:xfrm>
            <a:off x="2211070" y="1143635"/>
            <a:ext cx="9648825" cy="1409700"/>
          </a:xfrm>
          <a:prstGeom prst="rect">
            <a:avLst/>
          </a:prstGeom>
        </p:spPr>
      </p:pic>
      <p:sp>
        <p:nvSpPr>
          <p:cNvPr id="5" name="TextBox 10"/>
          <p:cNvSpPr txBox="1"/>
          <p:nvPr/>
        </p:nvSpPr>
        <p:spPr>
          <a:xfrm>
            <a:off x="1009015" y="4982210"/>
            <a:ext cx="7373620" cy="1753235"/>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验算模式不考虑最小</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垂重</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验算模式默认考虑前后侧独立计算（但支持</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调整）</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验算模式下大风额外考虑</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135/225/315</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角度</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验算模式下耐张塔</a:t>
            </a:r>
            <a:r>
              <a:rPr lang="zh-CN" altLang="en-US" kern="0" dirty="0">
                <a:solidFill>
                  <a:srgbClr val="FF0000"/>
                </a:solidFill>
                <a:latin typeface="微软雅黑" panose="020B0503020204020204" pitchFamily="34" charset="-122"/>
                <a:ea typeface="微软雅黑" panose="020B0503020204020204" pitchFamily="34" charset="-122"/>
              </a:rPr>
              <a:t>不</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额外构造前后侧均为大张力的组合</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情况</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典型问题019-</a:t>
            </a:r>
            <a:r>
              <a:rPr kern="0">
                <a:solidFill>
                  <a:schemeClr val="tx1"/>
                </a:solidFill>
                <a:effectLst>
                  <a:outerShdw blurRad="38100" dist="19050" dir="2700000" algn="tl" rotWithShape="0">
                    <a:schemeClr val="dk1">
                      <a:alpha val="40000"/>
                    </a:schemeClr>
                  </a:outerShdw>
                </a:effectLst>
                <a:sym typeface="+mn-ea"/>
              </a:rPr>
              <a:t>未断线张力独立计算</a:t>
            </a:r>
            <a:r>
              <a:rPr lang="en-US" altLang="zh-CN" kern="0">
                <a:solidFill>
                  <a:schemeClr val="tx1"/>
                </a:solidFill>
                <a:effectLst>
                  <a:outerShdw blurRad="38100" dist="19050" dir="2700000" algn="tl" rotWithShape="0">
                    <a:schemeClr val="dk1">
                      <a:alpha val="40000"/>
                    </a:schemeClr>
                  </a:outerShdw>
                </a:effectLst>
                <a:sym typeface="+mn-ea"/>
              </a:rPr>
              <a:t>or</a:t>
            </a:r>
            <a:r>
              <a:rPr kern="0">
                <a:solidFill>
                  <a:schemeClr val="tx1"/>
                </a:solidFill>
                <a:effectLst>
                  <a:outerShdw blurRad="38100" dist="19050" dir="2700000" algn="tl" rotWithShape="0">
                    <a:schemeClr val="dk1">
                      <a:alpha val="40000"/>
                    </a:schemeClr>
                  </a:outerShdw>
                </a:effectLst>
                <a:sym typeface="+mn-ea"/>
              </a:rPr>
              <a:t>采用覆冰张力</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9728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未断线张力：事故工况发生时，</a:t>
            </a:r>
            <a:r>
              <a:rPr lang="zh-CN" altLang="en-US" sz="2400" kern="0" dirty="0">
                <a:solidFill>
                  <a:srgbClr val="FF0000"/>
                </a:solidFill>
                <a:latin typeface="微软雅黑" panose="020B0503020204020204" pitchFamily="34" charset="-122"/>
                <a:ea typeface="微软雅黑" panose="020B0503020204020204" pitchFamily="34" charset="-122"/>
              </a:rPr>
              <a:t>未断</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的线条对应的张力</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477520" y="1631315"/>
            <a:ext cx="3472815"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采用覆冰张力</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7793355" y="1097280"/>
            <a:ext cx="4398645" cy="4041140"/>
          </a:xfrm>
          <a:prstGeom prst="rect">
            <a:avLst/>
          </a:prstGeom>
        </p:spPr>
      </p:pic>
      <p:sp>
        <p:nvSpPr>
          <p:cNvPr id="6" name="TextBox 10"/>
          <p:cNvSpPr txBox="1"/>
          <p:nvPr/>
        </p:nvSpPr>
        <p:spPr>
          <a:xfrm>
            <a:off x="882650" y="1985645"/>
            <a:ext cx="4900295" cy="92202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将根据</a:t>
            </a:r>
            <a:r>
              <a:rPr lang="zh-CN" altLang="en-US" kern="0" dirty="0">
                <a:solidFill>
                  <a:srgbClr val="FF0000"/>
                </a:solidFill>
                <a:latin typeface="微软雅黑" panose="020B0503020204020204" pitchFamily="34" charset="-122"/>
                <a:ea typeface="微软雅黑" panose="020B0503020204020204" pitchFamily="34" charset="-122"/>
                <a:sym typeface="+mn-ea"/>
              </a:rPr>
              <a:t>覆冰</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的气象条件推算未断的线条张力</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参考东北院习惯</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10"/>
          <p:cNvSpPr txBox="1"/>
          <p:nvPr/>
        </p:nvSpPr>
        <p:spPr>
          <a:xfrm>
            <a:off x="477520" y="2790825"/>
            <a:ext cx="7315835"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独立计算</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TextBox 10"/>
          <p:cNvSpPr txBox="1"/>
          <p:nvPr/>
        </p:nvSpPr>
        <p:spPr>
          <a:xfrm>
            <a:off x="961390" y="3297555"/>
            <a:ext cx="5033010" cy="92202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将根据</a:t>
            </a:r>
            <a:r>
              <a:rPr lang="zh-CN" altLang="en-US" kern="0" dirty="0">
                <a:solidFill>
                  <a:srgbClr val="FF0000"/>
                </a:solidFill>
                <a:latin typeface="微软雅黑" panose="020B0503020204020204" pitchFamily="34" charset="-122"/>
                <a:ea typeface="微软雅黑" panose="020B0503020204020204" pitchFamily="34" charset="-122"/>
                <a:sym typeface="+mn-ea"/>
              </a:rPr>
              <a:t>断线</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的气象条件推算未断的线条张力</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参考西</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北院习惯</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0" name="直接箭头连接符 9"/>
          <p:cNvCxnSpPr/>
          <p:nvPr/>
        </p:nvCxnSpPr>
        <p:spPr>
          <a:xfrm flipV="1">
            <a:off x="2453005" y="2153285"/>
            <a:ext cx="6412230" cy="13398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2462530" y="2383155"/>
            <a:ext cx="6383655" cy="1160145"/>
          </a:xfrm>
          <a:prstGeom prst="straightConnector1">
            <a:avLst/>
          </a:prstGeom>
          <a:ln>
            <a:tailEnd type="arrow" w="med" len="med"/>
          </a:ln>
        </p:spPr>
        <p:style>
          <a:lnRef idx="3">
            <a:schemeClr val="accent6"/>
          </a:lnRef>
          <a:fillRef idx="0">
            <a:schemeClr val="accent6"/>
          </a:fillRef>
          <a:effectRef idx="2">
            <a:schemeClr val="accent6"/>
          </a:effectRef>
          <a:fontRef idx="minor">
            <a:schemeClr val="tx1"/>
          </a:fontRef>
        </p:style>
      </p:cxnSp>
      <p:sp>
        <p:nvSpPr>
          <p:cNvPr id="12" name="TextBox 10"/>
          <p:cNvSpPr txBox="1"/>
          <p:nvPr/>
        </p:nvSpPr>
        <p:spPr>
          <a:xfrm>
            <a:off x="509270" y="4137025"/>
            <a:ext cx="7315835"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补充说明</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TextBox 10"/>
          <p:cNvSpPr txBox="1"/>
          <p:nvPr/>
        </p:nvSpPr>
        <p:spPr>
          <a:xfrm>
            <a:off x="992505" y="4643755"/>
            <a:ext cx="6623050" cy="1337945"/>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均有大院习惯支持，缺少依据时，</a:t>
            </a:r>
            <a:r>
              <a:rPr lang="zh-CN" altLang="en-US" kern="0" dirty="0">
                <a:solidFill>
                  <a:srgbClr val="FF0000"/>
                </a:solidFill>
                <a:latin typeface="微软雅黑" panose="020B0503020204020204" pitchFamily="34" charset="-122"/>
                <a:ea typeface="微软雅黑" panose="020B0503020204020204" pitchFamily="34" charset="-122"/>
                <a:sym typeface="+mn-ea"/>
              </a:rPr>
              <a:t>任选其一即可</a:t>
            </a:r>
            <a:endParaRPr lang="en-US" altLang="zh-CN" kern="0" dirty="0">
              <a:solidFill>
                <a:srgbClr val="FF0000"/>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断线工况主要通过</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正断</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引起的</a:t>
            </a:r>
            <a:r>
              <a:rPr lang="zh-CN" altLang="en-US" kern="0" dirty="0">
                <a:solidFill>
                  <a:srgbClr val="FF0000"/>
                </a:solidFill>
                <a:latin typeface="微软雅黑" panose="020B0503020204020204" pitchFamily="34" charset="-122"/>
                <a:ea typeface="微软雅黑" panose="020B0503020204020204" pitchFamily="34" charset="-122"/>
              </a:rPr>
              <a:t>不平衡力</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控制杆塔构件</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未断线张力的计算模式的选择对杆塔构件</a:t>
            </a:r>
            <a:r>
              <a:rPr lang="zh-CN" altLang="en-US" kern="0" dirty="0">
                <a:solidFill>
                  <a:srgbClr val="FF0000"/>
                </a:solidFill>
                <a:latin typeface="微软雅黑" panose="020B0503020204020204" pitchFamily="34" charset="-122"/>
                <a:ea typeface="微软雅黑" panose="020B0503020204020204" pitchFamily="34" charset="-122"/>
              </a:rPr>
              <a:t>影响有限</a:t>
            </a:r>
            <a:endParaRPr lang="zh-CN" altLang="en-US" kern="0" dirty="0">
              <a:solidFill>
                <a:srgbClr val="FF0000"/>
              </a:solidFill>
              <a:latin typeface="微软雅黑" panose="020B0503020204020204" pitchFamily="34" charset="-122"/>
              <a:ea typeface="微软雅黑" panose="020B0503020204020204" pitchFamily="34" charset="-122"/>
            </a:endParaRPr>
          </a:p>
        </p:txBody>
      </p:sp>
      <p:sp>
        <p:nvSpPr>
          <p:cNvPr id="3" name="左箭头 2">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典型问题020-</a:t>
            </a:r>
            <a:r>
              <a:rPr kern="0">
                <a:solidFill>
                  <a:schemeClr val="tx1"/>
                </a:solidFill>
                <a:effectLst>
                  <a:outerShdw blurRad="38100" dist="19050" dir="2700000" algn="tl" rotWithShape="0">
                    <a:schemeClr val="dk1">
                      <a:alpha val="40000"/>
                    </a:schemeClr>
                  </a:outerShdw>
                </a:effectLst>
                <a:sym typeface="+mn-ea"/>
              </a:rPr>
              <a:t>未脱冰侧</a:t>
            </a:r>
            <a:r>
              <a:rPr kern="0">
                <a:solidFill>
                  <a:schemeClr val="tx1"/>
                </a:solidFill>
                <a:effectLst>
                  <a:outerShdw blurRad="38100" dist="19050" dir="2700000" algn="tl" rotWithShape="0">
                    <a:schemeClr val="dk1">
                      <a:alpha val="40000"/>
                    </a:schemeClr>
                  </a:outerShdw>
                </a:effectLst>
                <a:sym typeface="+mn-ea"/>
              </a:rPr>
              <a:t>张力独立计算</a:t>
            </a:r>
            <a:r>
              <a:rPr lang="en-US" altLang="zh-CN" kern="0">
                <a:solidFill>
                  <a:schemeClr val="tx1"/>
                </a:solidFill>
                <a:effectLst>
                  <a:outerShdw blurRad="38100" dist="19050" dir="2700000" algn="tl" rotWithShape="0">
                    <a:schemeClr val="dk1">
                      <a:alpha val="40000"/>
                    </a:schemeClr>
                  </a:outerShdw>
                </a:effectLst>
                <a:sym typeface="+mn-ea"/>
              </a:rPr>
              <a:t>or</a:t>
            </a:r>
            <a:r>
              <a:rPr kern="0">
                <a:solidFill>
                  <a:schemeClr val="tx1"/>
                </a:solidFill>
                <a:effectLst>
                  <a:outerShdw blurRad="38100" dist="19050" dir="2700000" algn="tl" rotWithShape="0">
                    <a:schemeClr val="dk1">
                      <a:alpha val="40000"/>
                    </a:schemeClr>
                  </a:outerShdw>
                </a:effectLst>
                <a:sym typeface="+mn-ea"/>
              </a:rPr>
              <a:t>采用覆冰张力</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350520" y="1089025"/>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未脱冰侧张力：不均匀覆冰前侧张力，参见下</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图</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TQ</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477520" y="1631315"/>
            <a:ext cx="3472815"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采用覆冰张力</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882650" y="1985645"/>
            <a:ext cx="4900295" cy="50673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将根据</a:t>
            </a:r>
            <a:r>
              <a:rPr lang="zh-CN" altLang="en-US" kern="0" dirty="0">
                <a:solidFill>
                  <a:srgbClr val="FF0000"/>
                </a:solidFill>
                <a:latin typeface="微软雅黑" panose="020B0503020204020204" pitchFamily="34" charset="-122"/>
                <a:ea typeface="微软雅黑" panose="020B0503020204020204" pitchFamily="34" charset="-122"/>
                <a:sym typeface="+mn-ea"/>
              </a:rPr>
              <a:t>覆冰</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的气象条件推算相应</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张力</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10"/>
          <p:cNvSpPr txBox="1"/>
          <p:nvPr/>
        </p:nvSpPr>
        <p:spPr>
          <a:xfrm>
            <a:off x="477520" y="2362200"/>
            <a:ext cx="5906770"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独立计算</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TextBox 10"/>
          <p:cNvSpPr txBox="1"/>
          <p:nvPr/>
        </p:nvSpPr>
        <p:spPr>
          <a:xfrm>
            <a:off x="961390" y="2792730"/>
            <a:ext cx="4916805" cy="50673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将根据</a:t>
            </a:r>
            <a:r>
              <a:rPr lang="zh-CN" altLang="en-US" kern="0" dirty="0">
                <a:solidFill>
                  <a:srgbClr val="FF0000"/>
                </a:solidFill>
                <a:latin typeface="微软雅黑" panose="020B0503020204020204" pitchFamily="34" charset="-122"/>
                <a:ea typeface="微软雅黑" panose="020B0503020204020204" pitchFamily="34" charset="-122"/>
                <a:sym typeface="+mn-ea"/>
              </a:rPr>
              <a:t>不均匀冰</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的气象条件推算相应</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张力</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TextBox 10"/>
          <p:cNvSpPr txBox="1"/>
          <p:nvPr/>
        </p:nvSpPr>
        <p:spPr>
          <a:xfrm>
            <a:off x="509270" y="3251200"/>
            <a:ext cx="7315835"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补充说明</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TextBox 10"/>
          <p:cNvSpPr txBox="1"/>
          <p:nvPr/>
        </p:nvSpPr>
        <p:spPr>
          <a:xfrm>
            <a:off x="992505" y="3757930"/>
            <a:ext cx="11012170" cy="258445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不均匀冰工况主要通过的</a:t>
            </a:r>
            <a:r>
              <a:rPr lang="zh-CN" altLang="en-US" kern="0" dirty="0">
                <a:solidFill>
                  <a:srgbClr val="FF0000"/>
                </a:solidFill>
                <a:latin typeface="微软雅黑" panose="020B0503020204020204" pitchFamily="34" charset="-122"/>
                <a:ea typeface="微软雅黑" panose="020B0503020204020204" pitchFamily="34" charset="-122"/>
                <a:sym typeface="+mn-ea"/>
              </a:rPr>
              <a:t>不平衡力</a:t>
            </a:r>
            <a:r>
              <a:rPr lang="zh-CN" altLang="en-US" kern="0" dirty="0">
                <a:solidFill>
                  <a:srgbClr val="FF0000"/>
                </a:solidFill>
                <a:latin typeface="微软雅黑" panose="020B0503020204020204" pitchFamily="34" charset="-122"/>
                <a:ea typeface="微软雅黑" panose="020B0503020204020204" pitchFamily="34" charset="-122"/>
                <a:sym typeface="+mn-ea"/>
              </a:rPr>
              <a:t>∆</a:t>
            </a:r>
            <a:r>
              <a:rPr lang="en-US" altLang="zh-CN" kern="0" dirty="0">
                <a:solidFill>
                  <a:srgbClr val="FF0000"/>
                </a:solidFill>
                <a:latin typeface="微软雅黑" panose="020B0503020204020204" pitchFamily="34" charset="-122"/>
                <a:ea typeface="微软雅黑" panose="020B0503020204020204" pitchFamily="34" charset="-122"/>
                <a:sym typeface="+mn-ea"/>
              </a:rPr>
              <a:t>T</a:t>
            </a:r>
            <a:r>
              <a:rPr lang="zh-CN" altLang="en-US" kern="0" dirty="0">
                <a:solidFill>
                  <a:srgbClr val="FF0000"/>
                </a:solidFill>
                <a:latin typeface="微软雅黑" panose="020B0503020204020204" pitchFamily="34" charset="-122"/>
                <a:ea typeface="微软雅黑" panose="020B0503020204020204" pitchFamily="34" charset="-122"/>
                <a:sym typeface="+mn-ea"/>
              </a:rPr>
              <a:t>（根据冰区</a:t>
            </a:r>
            <a:r>
              <a:rPr lang="en-US" altLang="zh-CN" kern="0" dirty="0">
                <a:solidFill>
                  <a:srgbClr val="FF0000"/>
                </a:solidFill>
                <a:latin typeface="微软雅黑" panose="020B0503020204020204" pitchFamily="34" charset="-122"/>
                <a:ea typeface="微软雅黑" panose="020B0503020204020204" pitchFamily="34" charset="-122"/>
                <a:sym typeface="+mn-ea"/>
              </a:rPr>
              <a:t>+</a:t>
            </a:r>
            <a:r>
              <a:rPr lang="zh-CN" altLang="en-US" kern="0" dirty="0">
                <a:solidFill>
                  <a:srgbClr val="FF0000"/>
                </a:solidFill>
                <a:latin typeface="微软雅黑" panose="020B0503020204020204" pitchFamily="34" charset="-122"/>
                <a:ea typeface="微软雅黑" panose="020B0503020204020204" pitchFamily="34" charset="-122"/>
                <a:sym typeface="+mn-ea"/>
              </a:rPr>
              <a:t>覆冰厚度</a:t>
            </a:r>
            <a:r>
              <a:rPr lang="en-US" altLang="zh-CN" kern="0" dirty="0">
                <a:solidFill>
                  <a:srgbClr val="FF0000"/>
                </a:solidFill>
                <a:latin typeface="微软雅黑" panose="020B0503020204020204" pitchFamily="34" charset="-122"/>
                <a:ea typeface="微软雅黑" panose="020B0503020204020204" pitchFamily="34" charset="-122"/>
                <a:sym typeface="+mn-ea"/>
              </a:rPr>
              <a:t>+</a:t>
            </a:r>
            <a:r>
              <a:rPr lang="zh-CN" altLang="en-US" kern="0" dirty="0">
                <a:solidFill>
                  <a:srgbClr val="FF0000"/>
                </a:solidFill>
                <a:latin typeface="微软雅黑" panose="020B0503020204020204" pitchFamily="34" charset="-122"/>
                <a:ea typeface="微软雅黑" panose="020B0503020204020204" pitchFamily="34" charset="-122"/>
                <a:sym typeface="+mn-ea"/>
              </a:rPr>
              <a:t>相应规程条文可得</a:t>
            </a:r>
            <a:r>
              <a:rPr lang="zh-CN" altLang="en-US" kern="0" dirty="0">
                <a:solidFill>
                  <a:srgbClr val="FF0000"/>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控制杆塔构件</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未脱冰侧</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张力计算模式的选择对杆塔构件</a:t>
            </a:r>
            <a:r>
              <a:rPr lang="zh-CN" altLang="en-US" kern="0" dirty="0">
                <a:solidFill>
                  <a:srgbClr val="FF0000"/>
                </a:solidFill>
                <a:latin typeface="微软雅黑" panose="020B0503020204020204" pitchFamily="34" charset="-122"/>
                <a:ea typeface="微软雅黑" panose="020B0503020204020204" pitchFamily="34" charset="-122"/>
              </a:rPr>
              <a:t>影响有限</a:t>
            </a:r>
            <a:endParaRPr lang="zh-CN" altLang="en-US" kern="0" dirty="0">
              <a:solidFill>
                <a:srgbClr val="FF0000"/>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一般不均匀冰后侧为</a:t>
            </a:r>
            <a:r>
              <a:rPr lang="zh-CN" altLang="en-US" kern="0" dirty="0">
                <a:solidFill>
                  <a:srgbClr val="FF0000"/>
                </a:solidFill>
                <a:latin typeface="微软雅黑" panose="020B0503020204020204" pitchFamily="34" charset="-122"/>
                <a:ea typeface="微软雅黑" panose="020B0503020204020204" pitchFamily="34" charset="-122"/>
              </a:rPr>
              <a:t>构造张力</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（即</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TH=TQ-∆T，参见右</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上图</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一般重冰区，覆冰气象条件≠不均匀冰气象条件，建议</a:t>
            </a:r>
            <a:r>
              <a:rPr lang="zh-CN" altLang="en-US" kern="0" dirty="0">
                <a:solidFill>
                  <a:srgbClr val="FF0000"/>
                </a:solidFill>
                <a:latin typeface="微软雅黑" panose="020B0503020204020204" pitchFamily="34" charset="-122"/>
                <a:ea typeface="微软雅黑" panose="020B0503020204020204" pitchFamily="34" charset="-122"/>
              </a:rPr>
              <a:t>独立计算</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一般轻中冰区，覆冰气象条件</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不均匀冰气象条件，</a:t>
            </a:r>
            <a:r>
              <a:rPr lang="zh-CN" altLang="en-US" kern="0" dirty="0">
                <a:solidFill>
                  <a:srgbClr val="FF0000"/>
                </a:solidFill>
                <a:latin typeface="微软雅黑" panose="020B0503020204020204" pitchFamily="34" charset="-122"/>
                <a:ea typeface="微软雅黑" panose="020B0503020204020204" pitchFamily="34" charset="-122"/>
                <a:sym typeface="+mn-ea"/>
              </a:rPr>
              <a:t>可任选</a:t>
            </a:r>
            <a:endParaRPr lang="zh-CN" altLang="en-US" kern="0" dirty="0">
              <a:solidFill>
                <a:srgbClr val="FF0000"/>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一般地线不均匀冰未脱冰侧张力</a:t>
            </a:r>
            <a:r>
              <a:rPr lang="zh-CN" altLang="en-US" kern="0" dirty="0">
                <a:solidFill>
                  <a:srgbClr val="FF0000"/>
                </a:solidFill>
                <a:latin typeface="微软雅黑" panose="020B0503020204020204" pitchFamily="34" charset="-122"/>
                <a:ea typeface="微软雅黑" panose="020B0503020204020204" pitchFamily="34" charset="-122"/>
                <a:sym typeface="+mn-ea"/>
              </a:rPr>
              <a:t>不</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考虑覆冰增厚影响</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6907530" y="2357120"/>
            <a:ext cx="2626360" cy="6807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5" name="直接箭头连接符 14"/>
          <p:cNvCxnSpPr/>
          <p:nvPr/>
        </p:nvCxnSpPr>
        <p:spPr>
          <a:xfrm flipV="1">
            <a:off x="6557645" y="2098675"/>
            <a:ext cx="1739265" cy="6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6571615" y="2098675"/>
            <a:ext cx="0" cy="15335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6724650" y="1782445"/>
            <a:ext cx="1331595" cy="368300"/>
          </a:xfrm>
          <a:prstGeom prst="rect">
            <a:avLst/>
          </a:prstGeom>
          <a:noFill/>
        </p:spPr>
        <p:txBody>
          <a:bodyPr wrap="none" rtlCol="0">
            <a:spAutoFit/>
          </a:bodyPr>
          <a:p>
            <a:r>
              <a:rPr lang="zh-CN" altLang="en-US"/>
              <a:t>横担方向</a:t>
            </a:r>
            <a:r>
              <a:rPr lang="en-US" altLang="zh-CN"/>
              <a:t>(</a:t>
            </a:r>
            <a:r>
              <a:rPr lang="en-US" altLang="zh-CN"/>
              <a:t>x)</a:t>
            </a:r>
            <a:endParaRPr lang="en-US" altLang="zh-CN"/>
          </a:p>
        </p:txBody>
      </p:sp>
      <p:sp>
        <p:nvSpPr>
          <p:cNvPr id="18" name="文本框 17"/>
          <p:cNvSpPr txBox="1"/>
          <p:nvPr/>
        </p:nvSpPr>
        <p:spPr>
          <a:xfrm>
            <a:off x="6071235" y="2242185"/>
            <a:ext cx="459740" cy="1246505"/>
          </a:xfrm>
          <a:prstGeom prst="rect">
            <a:avLst/>
          </a:prstGeom>
          <a:noFill/>
        </p:spPr>
        <p:txBody>
          <a:bodyPr vert="eaVert" wrap="none" rtlCol="0">
            <a:spAutoFit/>
          </a:bodyPr>
          <a:p>
            <a:r>
              <a:rPr lang="zh-CN" altLang="en-US"/>
              <a:t>线条方向</a:t>
            </a:r>
            <a:r>
              <a:rPr lang="en-US" altLang="zh-CN"/>
              <a:t>(y)</a:t>
            </a:r>
            <a:endParaRPr lang="en-US" altLang="zh-CN"/>
          </a:p>
        </p:txBody>
      </p:sp>
      <p:cxnSp>
        <p:nvCxnSpPr>
          <p:cNvPr id="19" name="直接箭头连接符 18"/>
          <p:cNvCxnSpPr/>
          <p:nvPr/>
        </p:nvCxnSpPr>
        <p:spPr>
          <a:xfrm flipV="1">
            <a:off x="9514205" y="1803400"/>
            <a:ext cx="95885" cy="57531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20" name="直接箭头连接符 19"/>
          <p:cNvCxnSpPr/>
          <p:nvPr/>
        </p:nvCxnSpPr>
        <p:spPr>
          <a:xfrm>
            <a:off x="9533255" y="3001645"/>
            <a:ext cx="163195" cy="56578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21" name="文本框 20"/>
          <p:cNvSpPr txBox="1"/>
          <p:nvPr/>
        </p:nvSpPr>
        <p:spPr>
          <a:xfrm>
            <a:off x="9641205" y="1915160"/>
            <a:ext cx="1336675" cy="368300"/>
          </a:xfrm>
          <a:prstGeom prst="rect">
            <a:avLst/>
          </a:prstGeom>
          <a:noFill/>
        </p:spPr>
        <p:txBody>
          <a:bodyPr wrap="none" rtlCol="0">
            <a:spAutoFit/>
          </a:bodyPr>
          <a:p>
            <a:pPr algn="l"/>
            <a:r>
              <a:rPr lang="en-US"/>
              <a:t>TH</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=TQ-</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∆T</a:t>
            </a:r>
            <a:endParaRPr lang="zh-CN" altLang="en-US"/>
          </a:p>
        </p:txBody>
      </p:sp>
      <p:sp>
        <p:nvSpPr>
          <p:cNvPr id="22" name="文本框 21"/>
          <p:cNvSpPr txBox="1"/>
          <p:nvPr/>
        </p:nvSpPr>
        <p:spPr>
          <a:xfrm>
            <a:off x="9679305" y="3120390"/>
            <a:ext cx="2570480" cy="368300"/>
          </a:xfrm>
          <a:prstGeom prst="rect">
            <a:avLst/>
          </a:prstGeom>
          <a:noFill/>
        </p:spPr>
        <p:txBody>
          <a:bodyPr wrap="none" rtlCol="0">
            <a:spAutoFit/>
          </a:bodyPr>
          <a:p>
            <a:pPr algn="l"/>
            <a:r>
              <a:rPr lang="en-US"/>
              <a:t>T</a:t>
            </a:r>
            <a:r>
              <a:rPr lang="en-US" altLang="zh-CN"/>
              <a:t>Q</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覆冰张力</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独立计算</a:t>
            </a:r>
            <a:endParaRPr lang="en-US" altLang="zh-CN"/>
          </a:p>
        </p:txBody>
      </p:sp>
      <p:sp>
        <p:nvSpPr>
          <p:cNvPr id="2" name="左箭头 1">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7141611" y="0"/>
            <a:ext cx="5050389" cy="6858000"/>
          </a:xfrm>
          <a:prstGeom prst="rect">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0"/>
            <a:ext cx="7141610" cy="68580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4"/>
          <p:cNvSpPr txBox="1"/>
          <p:nvPr/>
        </p:nvSpPr>
        <p:spPr>
          <a:xfrm>
            <a:off x="7695470" y="3065494"/>
            <a:ext cx="3230880" cy="706755"/>
          </a:xfrm>
          <a:prstGeom prst="rect">
            <a:avLst/>
          </a:prstGeom>
          <a:noFill/>
        </p:spPr>
        <p:txBody>
          <a:bodyPr wrap="none" rtlCol="0">
            <a:spAutoFit/>
          </a:bodyPr>
          <a:lstStyle/>
          <a:p>
            <a:pPr algn="ctr" defTabSz="1218565"/>
            <a:r>
              <a:rPr lang="zh-CN" altLang="en-US" sz="4000" b="1" kern="0" dirty="0">
                <a:solidFill>
                  <a:schemeClr val="bg1"/>
                </a:solidFill>
                <a:latin typeface="微软雅黑" panose="020B0503020204020204" pitchFamily="34" charset="-122"/>
                <a:ea typeface="微软雅黑" panose="020B0503020204020204" pitchFamily="34" charset="-122"/>
                <a:sym typeface="+mn-ea"/>
              </a:rPr>
              <a:t>典型问题一览</a:t>
            </a:r>
            <a:endParaRPr lang="en-US" altLang="zh-CN" sz="2000" kern="0"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6555245" y="2847496"/>
            <a:ext cx="1163008" cy="1163008"/>
            <a:chOff x="5392382" y="2847496"/>
            <a:chExt cx="1163008" cy="1163008"/>
          </a:xfrm>
        </p:grpSpPr>
        <p:sp>
          <p:nvSpPr>
            <p:cNvPr id="2" name="椭圆 1"/>
            <p:cNvSpPr/>
            <p:nvPr/>
          </p:nvSpPr>
          <p:spPr>
            <a:xfrm>
              <a:off x="5392382" y="2847496"/>
              <a:ext cx="1163008" cy="1163008"/>
            </a:xfrm>
            <a:prstGeom prst="ellipse">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497610" y="2952725"/>
              <a:ext cx="952552" cy="952552"/>
            </a:xfrm>
            <a:prstGeom prst="ellipse">
              <a:avLst/>
            </a:prstGeom>
            <a:solidFill>
              <a:srgbClr val="FFCD2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a:endParaRPr lang="zh-CN" altLang="en-US" sz="2400" kern="0">
                <a:noFill/>
              </a:endParaRPr>
            </a:p>
          </p:txBody>
        </p:sp>
      </p:grpSp>
      <p:pic>
        <p:nvPicPr>
          <p:cNvPr id="12" name="图片 11" descr="3477373"/>
          <p:cNvPicPr>
            <a:picLocks noChangeAspect="1"/>
          </p:cNvPicPr>
          <p:nvPr/>
        </p:nvPicPr>
        <p:blipFill>
          <a:blip r:embed="rId2"/>
          <a:stretch>
            <a:fillRect/>
          </a:stretch>
        </p:blipFill>
        <p:spPr>
          <a:xfrm>
            <a:off x="6774180" y="3105150"/>
            <a:ext cx="648335" cy="6483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典型问题021-</a:t>
            </a:r>
            <a:r>
              <a:rPr kern="0">
                <a:solidFill>
                  <a:schemeClr val="tx1"/>
                </a:solidFill>
                <a:effectLst>
                  <a:outerShdw blurRad="38100" dist="19050" dir="2700000" algn="tl" rotWithShape="0">
                    <a:schemeClr val="dk1">
                      <a:alpha val="40000"/>
                    </a:schemeClr>
                  </a:outerShdw>
                </a:effectLst>
                <a:sym typeface="+mn-ea"/>
              </a:rPr>
              <a:t>验冰</a:t>
            </a:r>
            <a:r>
              <a:rPr kern="0">
                <a:solidFill>
                  <a:schemeClr val="tx1"/>
                </a:solidFill>
                <a:effectLst>
                  <a:outerShdw blurRad="38100" dist="19050" dir="2700000" algn="tl" rotWithShape="0">
                    <a:schemeClr val="dk1">
                      <a:alpha val="40000"/>
                    </a:schemeClr>
                  </a:outerShdw>
                </a:effectLst>
                <a:sym typeface="+mn-ea"/>
              </a:rPr>
              <a:t>张力独立计算</a:t>
            </a:r>
            <a:r>
              <a:rPr lang="en-US" altLang="zh-CN" kern="0">
                <a:solidFill>
                  <a:schemeClr val="tx1"/>
                </a:solidFill>
                <a:effectLst>
                  <a:outerShdw blurRad="38100" dist="19050" dir="2700000" algn="tl" rotWithShape="0">
                    <a:schemeClr val="dk1">
                      <a:alpha val="40000"/>
                    </a:schemeClr>
                  </a:outerShdw>
                </a:effectLst>
                <a:sym typeface="+mn-ea"/>
              </a:rPr>
              <a:t>or</a:t>
            </a:r>
            <a:r>
              <a:rPr kern="0">
                <a:solidFill>
                  <a:schemeClr val="tx1"/>
                </a:solidFill>
                <a:effectLst>
                  <a:outerShdw blurRad="38100" dist="19050" dir="2700000" algn="tl" rotWithShape="0">
                    <a:schemeClr val="dk1">
                      <a:alpha val="40000"/>
                    </a:schemeClr>
                  </a:outerShdw>
                </a:effectLst>
                <a:sym typeface="+mn-ea"/>
              </a:rPr>
              <a:t>采用覆冰张力</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9728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验冰张力：参见右图</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前侧张力</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TQ</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477520" y="1631315"/>
            <a:ext cx="3472815"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采用覆冰张力</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882650" y="1985645"/>
            <a:ext cx="4900295" cy="92202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将根据</a:t>
            </a:r>
            <a:r>
              <a:rPr lang="zh-CN" altLang="en-US" kern="0" dirty="0">
                <a:solidFill>
                  <a:srgbClr val="FF0000"/>
                </a:solidFill>
                <a:latin typeface="微软雅黑" panose="020B0503020204020204" pitchFamily="34" charset="-122"/>
                <a:ea typeface="微软雅黑" panose="020B0503020204020204" pitchFamily="34" charset="-122"/>
                <a:sym typeface="+mn-ea"/>
              </a:rPr>
              <a:t>覆冰</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的气象条件推算相应</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张力</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参考山西院习惯</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10"/>
          <p:cNvSpPr txBox="1"/>
          <p:nvPr/>
        </p:nvSpPr>
        <p:spPr>
          <a:xfrm>
            <a:off x="477520" y="2867025"/>
            <a:ext cx="5906770"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独立计算</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TextBox 10"/>
          <p:cNvSpPr txBox="1"/>
          <p:nvPr/>
        </p:nvSpPr>
        <p:spPr>
          <a:xfrm>
            <a:off x="961390" y="3297555"/>
            <a:ext cx="4916805" cy="50673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将根据</a:t>
            </a:r>
            <a:r>
              <a:rPr lang="zh-CN" altLang="en-US" kern="0" dirty="0">
                <a:solidFill>
                  <a:srgbClr val="FF0000"/>
                </a:solidFill>
                <a:latin typeface="微软雅黑" panose="020B0503020204020204" pitchFamily="34" charset="-122"/>
                <a:ea typeface="微软雅黑" panose="020B0503020204020204" pitchFamily="34" charset="-122"/>
                <a:sym typeface="+mn-ea"/>
              </a:rPr>
              <a:t>验冰</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的气象条件推算相应</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张力</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TextBox 10"/>
          <p:cNvSpPr txBox="1"/>
          <p:nvPr/>
        </p:nvSpPr>
        <p:spPr>
          <a:xfrm>
            <a:off x="509270" y="3756025"/>
            <a:ext cx="7315835"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补充说明</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TextBox 10"/>
          <p:cNvSpPr txBox="1"/>
          <p:nvPr/>
        </p:nvSpPr>
        <p:spPr>
          <a:xfrm>
            <a:off x="992505" y="4262755"/>
            <a:ext cx="11012170" cy="1337945"/>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验冰工况主要通过的</a:t>
            </a:r>
            <a:r>
              <a:rPr lang="zh-CN" altLang="en-US" kern="0" dirty="0">
                <a:solidFill>
                  <a:srgbClr val="FF0000"/>
                </a:solidFill>
                <a:latin typeface="微软雅黑" panose="020B0503020204020204" pitchFamily="34" charset="-122"/>
                <a:ea typeface="微软雅黑" panose="020B0503020204020204" pitchFamily="34" charset="-122"/>
                <a:sym typeface="+mn-ea"/>
              </a:rPr>
              <a:t>不平衡力</a:t>
            </a:r>
            <a:r>
              <a:rPr lang="zh-CN" altLang="en-US" kern="0" dirty="0">
                <a:solidFill>
                  <a:srgbClr val="FF0000"/>
                </a:solidFill>
                <a:latin typeface="微软雅黑" panose="020B0503020204020204" pitchFamily="34" charset="-122"/>
                <a:ea typeface="微软雅黑" panose="020B0503020204020204" pitchFamily="34" charset="-122"/>
                <a:sym typeface="+mn-ea"/>
              </a:rPr>
              <a:t>∆</a:t>
            </a:r>
            <a:r>
              <a:rPr lang="en-US" altLang="zh-CN" kern="0" dirty="0">
                <a:solidFill>
                  <a:srgbClr val="FF0000"/>
                </a:solidFill>
                <a:latin typeface="微软雅黑" panose="020B0503020204020204" pitchFamily="34" charset="-122"/>
                <a:ea typeface="微软雅黑" panose="020B0503020204020204" pitchFamily="34" charset="-122"/>
                <a:sym typeface="+mn-ea"/>
              </a:rPr>
              <a:t>T</a:t>
            </a:r>
            <a:r>
              <a:rPr lang="zh-CN" altLang="en-US" kern="0" dirty="0">
                <a:solidFill>
                  <a:srgbClr val="FF0000"/>
                </a:solidFill>
                <a:latin typeface="微软雅黑" panose="020B0503020204020204" pitchFamily="34" charset="-122"/>
                <a:ea typeface="微软雅黑" panose="020B0503020204020204" pitchFamily="34" charset="-122"/>
                <a:sym typeface="+mn-ea"/>
              </a:rPr>
              <a:t>（根据冰区</a:t>
            </a:r>
            <a:r>
              <a:rPr lang="en-US" altLang="zh-CN" kern="0" dirty="0">
                <a:solidFill>
                  <a:srgbClr val="FF0000"/>
                </a:solidFill>
                <a:latin typeface="微软雅黑" panose="020B0503020204020204" pitchFamily="34" charset="-122"/>
                <a:ea typeface="微软雅黑" panose="020B0503020204020204" pitchFamily="34" charset="-122"/>
                <a:sym typeface="+mn-ea"/>
              </a:rPr>
              <a:t>+</a:t>
            </a:r>
            <a:r>
              <a:rPr lang="zh-CN" altLang="en-US" kern="0" dirty="0">
                <a:solidFill>
                  <a:srgbClr val="FF0000"/>
                </a:solidFill>
                <a:latin typeface="微软雅黑" panose="020B0503020204020204" pitchFamily="34" charset="-122"/>
                <a:ea typeface="微软雅黑" panose="020B0503020204020204" pitchFamily="34" charset="-122"/>
                <a:sym typeface="+mn-ea"/>
              </a:rPr>
              <a:t>覆冰厚度</a:t>
            </a:r>
            <a:r>
              <a:rPr lang="en-US" altLang="zh-CN" kern="0" dirty="0">
                <a:solidFill>
                  <a:srgbClr val="FF0000"/>
                </a:solidFill>
                <a:latin typeface="微软雅黑" panose="020B0503020204020204" pitchFamily="34" charset="-122"/>
                <a:ea typeface="微软雅黑" panose="020B0503020204020204" pitchFamily="34" charset="-122"/>
                <a:sym typeface="+mn-ea"/>
              </a:rPr>
              <a:t>+</a:t>
            </a:r>
            <a:r>
              <a:rPr lang="zh-CN" altLang="en-US" kern="0" dirty="0">
                <a:solidFill>
                  <a:srgbClr val="FF0000"/>
                </a:solidFill>
                <a:latin typeface="微软雅黑" panose="020B0503020204020204" pitchFamily="34" charset="-122"/>
                <a:ea typeface="微软雅黑" panose="020B0503020204020204" pitchFamily="34" charset="-122"/>
                <a:sym typeface="+mn-ea"/>
              </a:rPr>
              <a:t>相应规程条文可得）</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控制杆塔构件</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一般验冰</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后侧为</a:t>
            </a:r>
            <a:r>
              <a:rPr lang="zh-CN" altLang="en-US" kern="0" dirty="0">
                <a:solidFill>
                  <a:srgbClr val="FF0000"/>
                </a:solidFill>
                <a:latin typeface="微软雅黑" panose="020B0503020204020204" pitchFamily="34" charset="-122"/>
                <a:ea typeface="微软雅黑" panose="020B0503020204020204" pitchFamily="34" charset="-122"/>
              </a:rPr>
              <a:t>构造张力</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（即</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TH=TQ-∆T，参见右</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上图</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一般</a:t>
            </a:r>
            <a:r>
              <a:rPr lang="zh-CN" altLang="en-US" kern="0" dirty="0">
                <a:solidFill>
                  <a:srgbClr val="FF0000"/>
                </a:solidFill>
                <a:latin typeface="微软雅黑" panose="020B0503020204020204" pitchFamily="34" charset="-122"/>
                <a:ea typeface="微软雅黑" panose="020B0503020204020204" pitchFamily="34" charset="-122"/>
                <a:sym typeface="+mn-ea"/>
              </a:rPr>
              <a:t>不</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建议选择</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采用覆冰张力</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6469380" y="1985645"/>
            <a:ext cx="2626360" cy="6807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5" name="直接箭头连接符 14"/>
          <p:cNvCxnSpPr/>
          <p:nvPr/>
        </p:nvCxnSpPr>
        <p:spPr>
          <a:xfrm flipV="1">
            <a:off x="6119495" y="1727200"/>
            <a:ext cx="1739265" cy="6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6133465" y="1727200"/>
            <a:ext cx="0" cy="15335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6286500" y="1410970"/>
            <a:ext cx="1331595" cy="368300"/>
          </a:xfrm>
          <a:prstGeom prst="rect">
            <a:avLst/>
          </a:prstGeom>
          <a:noFill/>
        </p:spPr>
        <p:txBody>
          <a:bodyPr wrap="none" rtlCol="0">
            <a:spAutoFit/>
          </a:bodyPr>
          <a:p>
            <a:r>
              <a:rPr lang="zh-CN" altLang="en-US"/>
              <a:t>横担方向</a:t>
            </a:r>
            <a:r>
              <a:rPr lang="en-US" altLang="zh-CN"/>
              <a:t>(</a:t>
            </a:r>
            <a:r>
              <a:rPr lang="en-US" altLang="zh-CN"/>
              <a:t>x)</a:t>
            </a:r>
            <a:endParaRPr lang="en-US" altLang="zh-CN"/>
          </a:p>
        </p:txBody>
      </p:sp>
      <p:sp>
        <p:nvSpPr>
          <p:cNvPr id="18" name="文本框 17"/>
          <p:cNvSpPr txBox="1"/>
          <p:nvPr/>
        </p:nvSpPr>
        <p:spPr>
          <a:xfrm>
            <a:off x="5633085" y="1870710"/>
            <a:ext cx="459740" cy="1246505"/>
          </a:xfrm>
          <a:prstGeom prst="rect">
            <a:avLst/>
          </a:prstGeom>
          <a:noFill/>
        </p:spPr>
        <p:txBody>
          <a:bodyPr vert="eaVert" wrap="none" rtlCol="0">
            <a:spAutoFit/>
          </a:bodyPr>
          <a:p>
            <a:r>
              <a:rPr lang="zh-CN" altLang="en-US"/>
              <a:t>线条方向</a:t>
            </a:r>
            <a:r>
              <a:rPr lang="en-US" altLang="zh-CN"/>
              <a:t>(y)</a:t>
            </a:r>
            <a:endParaRPr lang="en-US" altLang="zh-CN"/>
          </a:p>
        </p:txBody>
      </p:sp>
      <p:cxnSp>
        <p:nvCxnSpPr>
          <p:cNvPr id="19" name="直接箭头连接符 18"/>
          <p:cNvCxnSpPr/>
          <p:nvPr/>
        </p:nvCxnSpPr>
        <p:spPr>
          <a:xfrm flipV="1">
            <a:off x="9076055" y="1431925"/>
            <a:ext cx="95885" cy="57531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20" name="直接箭头连接符 19"/>
          <p:cNvCxnSpPr/>
          <p:nvPr/>
        </p:nvCxnSpPr>
        <p:spPr>
          <a:xfrm>
            <a:off x="9095105" y="2630170"/>
            <a:ext cx="163195" cy="56578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21" name="文本框 20"/>
          <p:cNvSpPr txBox="1"/>
          <p:nvPr/>
        </p:nvSpPr>
        <p:spPr>
          <a:xfrm>
            <a:off x="9203055" y="1543685"/>
            <a:ext cx="1336675" cy="368300"/>
          </a:xfrm>
          <a:prstGeom prst="rect">
            <a:avLst/>
          </a:prstGeom>
          <a:noFill/>
        </p:spPr>
        <p:txBody>
          <a:bodyPr wrap="none" rtlCol="0">
            <a:spAutoFit/>
          </a:bodyPr>
          <a:p>
            <a:pPr algn="l"/>
            <a:r>
              <a:rPr lang="en-US"/>
              <a:t>TH</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=TQ-</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∆T</a:t>
            </a:r>
            <a:endParaRPr lang="zh-CN" altLang="en-US"/>
          </a:p>
        </p:txBody>
      </p:sp>
      <p:sp>
        <p:nvSpPr>
          <p:cNvPr id="22" name="文本框 21"/>
          <p:cNvSpPr txBox="1"/>
          <p:nvPr/>
        </p:nvSpPr>
        <p:spPr>
          <a:xfrm>
            <a:off x="9241155" y="2748915"/>
            <a:ext cx="2570480" cy="368300"/>
          </a:xfrm>
          <a:prstGeom prst="rect">
            <a:avLst/>
          </a:prstGeom>
          <a:noFill/>
        </p:spPr>
        <p:txBody>
          <a:bodyPr wrap="none" rtlCol="0">
            <a:spAutoFit/>
          </a:bodyPr>
          <a:p>
            <a:pPr algn="l"/>
            <a:r>
              <a:rPr lang="en-US"/>
              <a:t>T</a:t>
            </a:r>
            <a:r>
              <a:rPr lang="en-US" altLang="zh-CN"/>
              <a:t>Q</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覆冰张力</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独立计算</a:t>
            </a:r>
            <a:endParaRPr lang="en-US" altLang="zh-CN"/>
          </a:p>
        </p:txBody>
      </p:sp>
      <p:sp>
        <p:nvSpPr>
          <p:cNvPr id="2" name="左箭头 1">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典型问题022-</a:t>
            </a:r>
            <a:r>
              <a:rPr kern="0">
                <a:solidFill>
                  <a:schemeClr val="tx1"/>
                </a:solidFill>
                <a:effectLst>
                  <a:outerShdw blurRad="38100" dist="19050" dir="2700000" algn="tl" rotWithShape="0">
                    <a:schemeClr val="dk1">
                      <a:alpha val="40000"/>
                    </a:schemeClr>
                  </a:outerShdw>
                </a:effectLst>
                <a:sym typeface="+mn-ea"/>
              </a:rPr>
              <a:t>什么时候需要手动设定</a:t>
            </a:r>
            <a:r>
              <a:rPr kern="0">
                <a:solidFill>
                  <a:schemeClr val="tx1"/>
                </a:solidFill>
                <a:effectLst>
                  <a:outerShdw blurRad="38100" dist="19050" dir="2700000" algn="tl" rotWithShape="0">
                    <a:schemeClr val="dk1">
                      <a:alpha val="40000"/>
                    </a:schemeClr>
                  </a:outerShdw>
                </a:effectLst>
                <a:sym typeface="+mn-ea"/>
              </a:rPr>
              <a:t>不平衡力计算？</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9728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一般</a:t>
            </a:r>
            <a:r>
              <a:rPr lang="zh-CN" altLang="en-US" sz="2400" kern="0" dirty="0">
                <a:solidFill>
                  <a:srgbClr val="FF0000"/>
                </a:solidFill>
                <a:latin typeface="微软雅黑" panose="020B0503020204020204" pitchFamily="34" charset="-122"/>
                <a:ea typeface="微软雅黑" panose="020B0503020204020204" pitchFamily="34" charset="-122"/>
              </a:rPr>
              <a:t>不</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建议选择手动计算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477520" y="1631315"/>
            <a:ext cx="5074920"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如不选中，相应的不平衡力将</a:t>
            </a:r>
            <a:r>
              <a:rPr lang="zh-CN" altLang="en-US" kern="0" dirty="0">
                <a:solidFill>
                  <a:srgbClr val="FF0000"/>
                </a:solidFill>
                <a:latin typeface="微软雅黑" panose="020B0503020204020204" pitchFamily="34" charset="-122"/>
                <a:ea typeface="微软雅黑" panose="020B0503020204020204" pitchFamily="34" charset="-122"/>
              </a:rPr>
              <a:t>自动计算</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自动计算时</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执行依据：规范</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特高压计算原则</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4" name="图片 23"/>
          <p:cNvPicPr>
            <a:picLocks noChangeAspect="1"/>
          </p:cNvPicPr>
          <p:nvPr/>
        </p:nvPicPr>
        <p:blipFill>
          <a:blip r:embed="rId1"/>
          <a:stretch>
            <a:fillRect/>
          </a:stretch>
        </p:blipFill>
        <p:spPr>
          <a:xfrm>
            <a:off x="5501640" y="1059180"/>
            <a:ext cx="6690360" cy="2194560"/>
          </a:xfrm>
          <a:prstGeom prst="rect">
            <a:avLst/>
          </a:prstGeom>
        </p:spPr>
      </p:pic>
      <p:sp>
        <p:nvSpPr>
          <p:cNvPr id="5" name="TextBox 10"/>
          <p:cNvSpPr txBox="1"/>
          <p:nvPr/>
        </p:nvSpPr>
        <p:spPr>
          <a:xfrm>
            <a:off x="88265" y="2477135"/>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以下</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情形建议使用手动计算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565785" y="3122295"/>
            <a:ext cx="9862185"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有明确计算依据（如计算原则中明确规定了相应工况的不平衡张力比</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构造覆冰率</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中重冰区断线</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不均匀冰过度控制时，可根据工程相关经验设定相应的参数（参见补充说明</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88265" y="3842385"/>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补充说明</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10"/>
          <p:cNvSpPr txBox="1"/>
          <p:nvPr/>
        </p:nvSpPr>
        <p:spPr>
          <a:xfrm>
            <a:off x="584835" y="4487545"/>
            <a:ext cx="11251565" cy="235331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09</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重冰规范要求：对于中重冰区的不均匀覆冰</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断线不平衡张力</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=max{</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允许张力</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不平衡张力比，特定覆冰率推算下的张力差</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一些兄弟院沿用老规程下的设计习惯，对于覆冰</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断线不平衡张力往往</a:t>
            </a:r>
            <a:r>
              <a:rPr lang="zh-CN" altLang="en-US" sz="1400" kern="0" dirty="0">
                <a:solidFill>
                  <a:srgbClr val="FF0000"/>
                </a:solidFill>
                <a:latin typeface="微软雅黑" panose="020B0503020204020204" pitchFamily="34" charset="-122"/>
                <a:ea typeface="微软雅黑" panose="020B0503020204020204" pitchFamily="34" charset="-122"/>
              </a:rPr>
              <a:t>只</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考虑不平衡张力比（</a:t>
            </a:r>
            <a:r>
              <a:rPr lang="zh-CN" altLang="en-US" sz="1400" kern="0" dirty="0">
                <a:solidFill>
                  <a:srgbClr val="FF0000"/>
                </a:solidFill>
                <a:latin typeface="微软雅黑" panose="020B0503020204020204" pitchFamily="34" charset="-122"/>
                <a:ea typeface="微软雅黑" panose="020B0503020204020204" pitchFamily="34" charset="-122"/>
              </a:rPr>
              <a:t>可能冒进</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66kV</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及以下电压等级构造覆冰率</a:t>
            </a:r>
            <a:r>
              <a:rPr lang="zh-CN" altLang="en-US" sz="1400" kern="0" dirty="0">
                <a:solidFill>
                  <a:srgbClr val="FF0000"/>
                </a:solidFill>
                <a:latin typeface="微软雅黑" panose="020B0503020204020204" pitchFamily="34" charset="-122"/>
                <a:ea typeface="微软雅黑" panose="020B0503020204020204" pitchFamily="34" charset="-122"/>
              </a:rPr>
              <a:t>设置无效（不影响计算结果）</a:t>
            </a:r>
            <a:endParaRPr lang="zh-CN" altLang="en-US" sz="1400" kern="0" dirty="0">
              <a:solidFill>
                <a:srgbClr val="FF0000"/>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不均匀覆冰构造覆冰率只需填写</a:t>
            </a:r>
            <a:r>
              <a:rPr lang="zh-CN" altLang="en-US" sz="1400" kern="0" dirty="0">
                <a:solidFill>
                  <a:srgbClr val="FF0000"/>
                </a:solidFill>
                <a:latin typeface="微软雅黑" panose="020B0503020204020204" pitchFamily="34" charset="-122"/>
                <a:ea typeface="微软雅黑" panose="020B0503020204020204" pitchFamily="34" charset="-122"/>
              </a:rPr>
              <a:t>脱冰侧</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覆冰率（非脱冰侧覆冰率为100%，不必填写）</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验冰工况只支持设定张力比（设定构造覆冰率无效）</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sz="1400" kern="0" dirty="0">
                <a:solidFill>
                  <a:srgbClr val="FF0000"/>
                </a:solidFill>
                <a:latin typeface="微软雅黑" panose="020B0503020204020204" pitchFamily="34" charset="-122"/>
                <a:ea typeface="微软雅黑" panose="020B0503020204020204" pitchFamily="34" charset="-122"/>
              </a:rPr>
              <a:t>SmartLoad4.1.0</a:t>
            </a:r>
            <a:r>
              <a:rPr lang="zh-CN" altLang="en-US" sz="1400" kern="0" dirty="0">
                <a:solidFill>
                  <a:srgbClr val="FF0000"/>
                </a:solidFill>
                <a:latin typeface="微软雅黑" panose="020B0503020204020204" pitchFamily="34" charset="-122"/>
                <a:ea typeface="微软雅黑" panose="020B0503020204020204" pitchFamily="34" charset="-122"/>
              </a:rPr>
              <a:t>版本之后，中重冰区下，悬垂塔的断线工况的不平衡张力自动计算时，不再考虑覆冰率的影响</a:t>
            </a:r>
            <a:endParaRPr lang="zh-CN" altLang="en-US" sz="1400" kern="0" dirty="0">
              <a:solidFill>
                <a:srgbClr val="FF0000"/>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sz="1400" kern="0" dirty="0">
                <a:solidFill>
                  <a:srgbClr val="FF0000"/>
                </a:solidFill>
                <a:latin typeface="微软雅黑" panose="020B0503020204020204" pitchFamily="34" charset="-122"/>
                <a:ea typeface="微软雅黑" panose="020B0503020204020204" pitchFamily="34" charset="-122"/>
                <a:sym typeface="+mn-ea"/>
              </a:rPr>
              <a:t>SmartLoad4.1.0</a:t>
            </a:r>
            <a:r>
              <a:rPr lang="zh-CN" altLang="en-US" sz="1400" kern="0" dirty="0">
                <a:solidFill>
                  <a:srgbClr val="FF0000"/>
                </a:solidFill>
                <a:latin typeface="微软雅黑" panose="020B0503020204020204" pitchFamily="34" charset="-122"/>
                <a:ea typeface="微软雅黑" panose="020B0503020204020204" pitchFamily="34" charset="-122"/>
                <a:sym typeface="+mn-ea"/>
              </a:rPr>
              <a:t>版本之后，中重冰区下，悬垂塔的不均匀覆冰工况的不平衡张力自动计算时，不再考虑覆冰率的影响</a:t>
            </a:r>
            <a:endParaRPr lang="zh-CN" altLang="en-US" sz="1400" kern="0" dirty="0">
              <a:solidFill>
                <a:srgbClr val="FF0000"/>
              </a:solidFill>
              <a:latin typeface="微软雅黑" panose="020B0503020204020204" pitchFamily="34" charset="-122"/>
              <a:ea typeface="微软雅黑" panose="020B0503020204020204" pitchFamily="34" charset="-122"/>
              <a:sym typeface="+mn-ea"/>
            </a:endParaRPr>
          </a:p>
        </p:txBody>
      </p:sp>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典型问题023-</a:t>
            </a:r>
            <a:r>
              <a:rPr kern="0">
                <a:solidFill>
                  <a:schemeClr val="tx1"/>
                </a:solidFill>
                <a:effectLst>
                  <a:outerShdw blurRad="38100" dist="19050" dir="2700000" algn="tl" rotWithShape="0">
                    <a:schemeClr val="dk1">
                      <a:alpha val="40000"/>
                    </a:schemeClr>
                  </a:outerShdw>
                </a:effectLst>
                <a:sym typeface="+mn-ea"/>
              </a:rPr>
              <a:t>脱冰跳跃如何设定</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8712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是否</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设定脱冰跳跃</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477520" y="1631315"/>
            <a:ext cx="7872095"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参考依据：</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DL/T 5154-2012-3.6.3(</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与垂直档距系数相关</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如设定，</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气象条件可以参考不均匀冰工况（湖南院习惯</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88265" y="4375785"/>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补充设置（设计类别信息</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工况气象条件</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脱冰跳跃计算设置</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1338580" y="2553335"/>
            <a:ext cx="9515475" cy="1800225"/>
          </a:xfrm>
          <a:prstGeom prst="rect">
            <a:avLst/>
          </a:prstGeom>
        </p:spPr>
      </p:pic>
      <p:pic>
        <p:nvPicPr>
          <p:cNvPr id="9" name="图片 8"/>
          <p:cNvPicPr>
            <a:picLocks noChangeAspect="1"/>
          </p:cNvPicPr>
          <p:nvPr/>
        </p:nvPicPr>
        <p:blipFill>
          <a:blip r:embed="rId2"/>
          <a:stretch>
            <a:fillRect/>
          </a:stretch>
        </p:blipFill>
        <p:spPr>
          <a:xfrm>
            <a:off x="8772525" y="5781675"/>
            <a:ext cx="3419475" cy="1076325"/>
          </a:xfrm>
          <a:prstGeom prst="rect">
            <a:avLst/>
          </a:prstGeom>
        </p:spPr>
      </p:pic>
      <p:sp>
        <p:nvSpPr>
          <p:cNvPr id="10" name="TextBox 10"/>
          <p:cNvSpPr txBox="1"/>
          <p:nvPr/>
        </p:nvSpPr>
        <p:spPr>
          <a:xfrm>
            <a:off x="477520" y="5020945"/>
            <a:ext cx="829500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气象区选中</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脱冰跳跃</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，右下表格方可显示</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倒拔垂重设置：参考依据</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DL/T 5154-2012-3.6.3</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不平衡力设置：参考湖南院习惯，可填写不均匀覆冰工况对应的不平衡张力比</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典型问题024-</a:t>
            </a:r>
            <a:r>
              <a:rPr kern="0">
                <a:solidFill>
                  <a:schemeClr val="tx1"/>
                </a:solidFill>
                <a:effectLst>
                  <a:outerShdw blurRad="38100" dist="19050" dir="2700000" algn="tl" rotWithShape="0">
                    <a:schemeClr val="dk1">
                      <a:alpha val="40000"/>
                    </a:schemeClr>
                  </a:outerShdw>
                </a:effectLst>
                <a:sym typeface="+mn-ea"/>
              </a:rPr>
              <a:t>导地线参数应注意哪些问题</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8712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参数依据</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398145" y="1650365"/>
            <a:ext cx="4065905" cy="106045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相应规程规范</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国网</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ERP</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招标参数</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设计原则</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导则</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12700" y="2804795"/>
            <a:ext cx="279908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补充说明</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10"/>
          <p:cNvSpPr txBox="1"/>
          <p:nvPr/>
        </p:nvSpPr>
        <p:spPr>
          <a:xfrm>
            <a:off x="398145" y="3348990"/>
            <a:ext cx="5005705" cy="299974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参数依据并非唯一，且可能存在冲突</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具体工况</a:t>
            </a:r>
            <a:r>
              <a:rPr lang="zh-CN" altLang="en-US" sz="1400" kern="0" dirty="0">
                <a:solidFill>
                  <a:srgbClr val="FF0000"/>
                </a:solidFill>
                <a:latin typeface="微软雅黑" panose="020B0503020204020204" pitchFamily="34" charset="-122"/>
                <a:ea typeface="微软雅黑" panose="020B0503020204020204" pitchFamily="34" charset="-122"/>
              </a:rPr>
              <a:t>优先参考</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设计原则</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导则</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如缺少相应电线属性，可在电线属性库中手动添加</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rgbClr val="FF0000"/>
                </a:solidFill>
                <a:latin typeface="微软雅黑" panose="020B0503020204020204" pitchFamily="34" charset="-122"/>
                <a:ea typeface="微软雅黑" panose="020B0503020204020204" pitchFamily="34" charset="-122"/>
              </a:rPr>
              <a:t>相同电线</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在不同时间</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不同工程对应的</a:t>
            </a:r>
            <a:r>
              <a:rPr lang="zh-CN" altLang="en-US" sz="1400" kern="0" dirty="0">
                <a:solidFill>
                  <a:srgbClr val="FF0000"/>
                </a:solidFill>
                <a:latin typeface="微软雅黑" panose="020B0503020204020204" pitchFamily="34" charset="-122"/>
                <a:ea typeface="微软雅黑" panose="020B0503020204020204" pitchFamily="34" charset="-122"/>
              </a:rPr>
              <a:t>属性值可能不同</a:t>
            </a:r>
            <a:endParaRPr lang="zh-CN" altLang="en-US" sz="1400" kern="0" dirty="0">
              <a:solidFill>
                <a:srgbClr val="FF0000"/>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电线属性为关键使用条件，必须准确（界面中</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电线基础力学属性</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为红色字体，</a:t>
            </a:r>
            <a:r>
              <a:rPr lang="zh-CN" altLang="en-US" sz="1400" kern="0" dirty="0">
                <a:solidFill>
                  <a:srgbClr val="FF0000"/>
                </a:solidFill>
                <a:latin typeface="微软雅黑" panose="020B0503020204020204" pitchFamily="34" charset="-122"/>
                <a:ea typeface="微软雅黑" panose="020B0503020204020204" pitchFamily="34" charset="-122"/>
              </a:rPr>
              <a:t>必须</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校核</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如验算老塔，建议使用当时工程对应电线属性</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内置电线参数不可编辑、不可删除</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新建参数红色标识，可编辑、可删除</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1"/>
          <a:stretch>
            <a:fillRect/>
          </a:stretch>
        </p:blipFill>
        <p:spPr>
          <a:xfrm>
            <a:off x="5403850" y="1087120"/>
            <a:ext cx="6750050" cy="4105275"/>
          </a:xfrm>
          <a:prstGeom prst="rect">
            <a:avLst/>
          </a:prstGeom>
        </p:spPr>
      </p:pic>
      <p:cxnSp>
        <p:nvCxnSpPr>
          <p:cNvPr id="16" name="直接箭头连接符 15"/>
          <p:cNvCxnSpPr/>
          <p:nvPr/>
        </p:nvCxnSpPr>
        <p:spPr>
          <a:xfrm flipV="1">
            <a:off x="1331595" y="2354580"/>
            <a:ext cx="4265295" cy="344106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17" name="直接箭头连接符 16"/>
          <p:cNvCxnSpPr/>
          <p:nvPr/>
        </p:nvCxnSpPr>
        <p:spPr>
          <a:xfrm flipV="1">
            <a:off x="1226185" y="3983990"/>
            <a:ext cx="4418330" cy="1456690"/>
          </a:xfrm>
          <a:prstGeom prst="straightConnector1">
            <a:avLst/>
          </a:prstGeom>
          <a:ln>
            <a:tailEnd type="arrow" w="med" len="med"/>
          </a:ln>
        </p:spPr>
        <p:style>
          <a:lnRef idx="3">
            <a:schemeClr val="accent5"/>
          </a:lnRef>
          <a:fillRef idx="0">
            <a:schemeClr val="accent5"/>
          </a:fillRef>
          <a:effectRef idx="2">
            <a:schemeClr val="accent5"/>
          </a:effectRef>
          <a:fontRef idx="minor">
            <a:schemeClr val="tx1"/>
          </a:fontRef>
        </p:style>
      </p:cxnSp>
      <p:sp>
        <p:nvSpPr>
          <p:cNvPr id="3" name="左箭头 2">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典型问题024-</a:t>
            </a:r>
            <a:r>
              <a:rPr kern="0">
                <a:solidFill>
                  <a:schemeClr val="tx1"/>
                </a:solidFill>
                <a:effectLst>
                  <a:outerShdw blurRad="38100" dist="19050" dir="2700000" algn="tl" rotWithShape="0">
                    <a:schemeClr val="dk1">
                      <a:alpha val="40000"/>
                    </a:schemeClr>
                  </a:outerShdw>
                </a:effectLst>
                <a:sym typeface="+mn-ea"/>
              </a:rPr>
              <a:t>导地线参数应注意哪些问题</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8712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新建电线</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参数</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477520" y="1650365"/>
            <a:ext cx="8368665"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rgbClr val="FF0000"/>
                </a:solidFill>
                <a:latin typeface="微软雅黑" panose="020B0503020204020204" pitchFamily="34" charset="-122"/>
                <a:ea typeface="微软雅黑" panose="020B0503020204020204" pitchFamily="34" charset="-122"/>
              </a:rPr>
              <a:t>只能</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通过</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参数设置</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电线属性库</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右键</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插入电线参数</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实现添加</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电线名称命名不可含中文字符</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用于结果导出的电线名称：用于在电气导出时使用，</a:t>
            </a:r>
            <a:r>
              <a:rPr lang="zh-CN" altLang="en-US" kern="0" dirty="0">
                <a:solidFill>
                  <a:srgbClr val="FF0000"/>
                </a:solidFill>
                <a:latin typeface="微软雅黑" panose="020B0503020204020204" pitchFamily="34" charset="-122"/>
                <a:ea typeface="微软雅黑" panose="020B0503020204020204" pitchFamily="34" charset="-122"/>
              </a:rPr>
              <a:t>不建议</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含标识字符</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新建电线名称中建议包含特殊标识</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字符（参考下图蓝框选中的字符</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477520" y="4888865"/>
            <a:ext cx="11296650" cy="857250"/>
          </a:xfrm>
          <a:prstGeom prst="rect">
            <a:avLst/>
          </a:prstGeom>
        </p:spPr>
      </p:pic>
      <p:sp>
        <p:nvSpPr>
          <p:cNvPr id="8" name="TextBox 10"/>
          <p:cNvSpPr txBox="1"/>
          <p:nvPr/>
        </p:nvSpPr>
        <p:spPr>
          <a:xfrm>
            <a:off x="891540" y="3416935"/>
            <a:ext cx="6979285" cy="1337945"/>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如为ERP参数建议补充相应时间标识：如</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ERP2018</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如为具体工程使用的电线参数建议补充工程号标识：如</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S04621S</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特殊标识目的：不同电线参数属性对应电线命名不可</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相同</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9" name="直接箭头连接符 8"/>
          <p:cNvCxnSpPr/>
          <p:nvPr/>
        </p:nvCxnSpPr>
        <p:spPr>
          <a:xfrm>
            <a:off x="2510155" y="2834005"/>
            <a:ext cx="8300720" cy="22713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典型问题024-</a:t>
            </a:r>
            <a:r>
              <a:rPr kern="0">
                <a:solidFill>
                  <a:schemeClr val="tx1"/>
                </a:solidFill>
                <a:effectLst>
                  <a:outerShdw blurRad="38100" dist="19050" dir="2700000" algn="tl" rotWithShape="0">
                    <a:schemeClr val="dk1">
                      <a:alpha val="40000"/>
                    </a:schemeClr>
                  </a:outerShdw>
                </a:effectLst>
                <a:sym typeface="+mn-ea"/>
              </a:rPr>
              <a:t>导地线参数应注意哪些问题</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87120"/>
            <a:ext cx="423672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电线参数冲突处理</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见右图）</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1"/>
          <a:stretch>
            <a:fillRect/>
          </a:stretch>
        </p:blipFill>
        <p:spPr>
          <a:xfrm>
            <a:off x="6010275" y="1087120"/>
            <a:ext cx="4772025" cy="1533525"/>
          </a:xfrm>
          <a:prstGeom prst="rect">
            <a:avLst/>
          </a:prstGeom>
        </p:spPr>
      </p:pic>
      <p:pic>
        <p:nvPicPr>
          <p:cNvPr id="14" name="图片 13"/>
          <p:cNvPicPr>
            <a:picLocks noChangeAspect="1"/>
          </p:cNvPicPr>
          <p:nvPr/>
        </p:nvPicPr>
        <p:blipFill>
          <a:blip r:embed="rId2"/>
          <a:stretch>
            <a:fillRect/>
          </a:stretch>
        </p:blipFill>
        <p:spPr>
          <a:xfrm>
            <a:off x="0" y="4443095"/>
            <a:ext cx="12192000" cy="2414905"/>
          </a:xfrm>
          <a:prstGeom prst="rect">
            <a:avLst/>
          </a:prstGeom>
        </p:spPr>
      </p:pic>
      <p:sp>
        <p:nvSpPr>
          <p:cNvPr id="15" name="矩形 14"/>
          <p:cNvSpPr/>
          <p:nvPr/>
        </p:nvSpPr>
        <p:spPr>
          <a:xfrm>
            <a:off x="7187565" y="1598295"/>
            <a:ext cx="1927225" cy="153035"/>
          </a:xfrm>
          <a:prstGeom prst="rect">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alpha val="30000"/>
                </a:schemeClr>
              </a:solidFill>
            </a:endParaRPr>
          </a:p>
        </p:txBody>
      </p:sp>
      <p:sp>
        <p:nvSpPr>
          <p:cNvPr id="16" name="矩形 15"/>
          <p:cNvSpPr/>
          <p:nvPr/>
        </p:nvSpPr>
        <p:spPr>
          <a:xfrm>
            <a:off x="6729730" y="1777365"/>
            <a:ext cx="863600" cy="153035"/>
          </a:xfrm>
          <a:prstGeom prst="rect">
            <a:avLst/>
          </a:prstGeom>
          <a:solidFill>
            <a:schemeClr val="accent6">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alpha val="30000"/>
                </a:schemeClr>
              </a:solidFill>
            </a:endParaRPr>
          </a:p>
        </p:txBody>
      </p:sp>
      <p:cxnSp>
        <p:nvCxnSpPr>
          <p:cNvPr id="17" name="直接箭头连接符 16"/>
          <p:cNvCxnSpPr>
            <a:stCxn id="15" idx="1"/>
          </p:cNvCxnSpPr>
          <p:nvPr/>
        </p:nvCxnSpPr>
        <p:spPr>
          <a:xfrm flipH="1">
            <a:off x="430530" y="1675130"/>
            <a:ext cx="6757035" cy="2854960"/>
          </a:xfrm>
          <a:prstGeom prst="straightConnector1">
            <a:avLst/>
          </a:prstGeom>
          <a:ln>
            <a:tailEnd type="arrow" w="med" len="med"/>
          </a:ln>
        </p:spPr>
        <p:style>
          <a:lnRef idx="3">
            <a:schemeClr val="accent5"/>
          </a:lnRef>
          <a:fillRef idx="0">
            <a:schemeClr val="accent5"/>
          </a:fillRef>
          <a:effectRef idx="2">
            <a:schemeClr val="accent5"/>
          </a:effectRef>
          <a:fontRef idx="minor">
            <a:schemeClr val="tx1"/>
          </a:fontRef>
        </p:style>
      </p:cxnSp>
      <p:cxnSp>
        <p:nvCxnSpPr>
          <p:cNvPr id="18" name="直接箭头连接符 17"/>
          <p:cNvCxnSpPr>
            <a:stCxn id="16" idx="2"/>
          </p:cNvCxnSpPr>
          <p:nvPr/>
        </p:nvCxnSpPr>
        <p:spPr>
          <a:xfrm flipH="1">
            <a:off x="6650990" y="1930400"/>
            <a:ext cx="510540" cy="2590165"/>
          </a:xfrm>
          <a:prstGeom prst="straightConnector1">
            <a:avLst/>
          </a:prstGeom>
          <a:ln>
            <a:tailEnd type="arrow" w="med" len="med"/>
          </a:ln>
        </p:spPr>
        <p:style>
          <a:lnRef idx="3">
            <a:schemeClr val="accent6"/>
          </a:lnRef>
          <a:fillRef idx="0">
            <a:schemeClr val="accent6"/>
          </a:fillRef>
          <a:effectRef idx="2">
            <a:schemeClr val="accent6"/>
          </a:effectRef>
          <a:fontRef idx="minor">
            <a:schemeClr val="tx1"/>
          </a:fontRef>
        </p:style>
      </p:cxnSp>
      <p:sp>
        <p:nvSpPr>
          <p:cNvPr id="19" name="TextBox 10"/>
          <p:cNvSpPr txBox="1"/>
          <p:nvPr/>
        </p:nvSpPr>
        <p:spPr>
          <a:xfrm>
            <a:off x="398145" y="1751330"/>
            <a:ext cx="5540375" cy="138366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冲突逻辑见示意图</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0" dirty="0">
                <a:solidFill>
                  <a:srgbClr val="FF0000"/>
                </a:solidFill>
                <a:latin typeface="微软雅黑" panose="020B0503020204020204" pitchFamily="34" charset="-122"/>
                <a:ea typeface="微软雅黑" panose="020B0503020204020204" pitchFamily="34" charset="-122"/>
              </a:rPr>
              <a:t>相同</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电线名对应的电线面积属性</a:t>
            </a:r>
            <a:r>
              <a:rPr lang="zh-CN" altLang="en-US" sz="1400" kern="0" dirty="0">
                <a:solidFill>
                  <a:srgbClr val="FF0000"/>
                </a:solidFill>
                <a:latin typeface="微软雅黑" panose="020B0503020204020204" pitchFamily="34" charset="-122"/>
                <a:ea typeface="微软雅黑" panose="020B0503020204020204" pitchFamily="34" charset="-122"/>
              </a:rPr>
              <a:t>不同</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上述冲突为两个本地文件之间的冲突，</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SmartLoad</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无法处理，只能设计人员</a:t>
            </a:r>
            <a:r>
              <a:rPr lang="zh-CN" altLang="en-US" sz="1400" kern="0" dirty="0">
                <a:solidFill>
                  <a:srgbClr val="FF0000"/>
                </a:solidFill>
                <a:latin typeface="微软雅黑" panose="020B0503020204020204" pitchFamily="34" charset="-122"/>
                <a:ea typeface="微软雅黑" panose="020B0503020204020204" pitchFamily="34" charset="-122"/>
              </a:rPr>
              <a:t>手动处理</a:t>
            </a:r>
            <a:endParaRPr lang="zh-CN" altLang="en-US" sz="1400" kern="0" dirty="0">
              <a:solidFill>
                <a:srgbClr val="FF0000"/>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处理方案：</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10"/>
          <p:cNvSpPr txBox="1"/>
          <p:nvPr/>
        </p:nvSpPr>
        <p:spPr>
          <a:xfrm>
            <a:off x="730250" y="3105150"/>
            <a:ext cx="8014335" cy="106045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确认误差源头，如存在错误数据，想改相应的参数，重新读取即可</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如不存在错误数据，而是工程电线属性与已有电线属性库存在冲突，则可</a:t>
            </a:r>
            <a:r>
              <a:rPr lang="zh-CN" altLang="en-US" sz="1400" kern="0" dirty="0">
                <a:solidFill>
                  <a:srgbClr val="FF0000"/>
                </a:solidFill>
                <a:latin typeface="微软雅黑" panose="020B0503020204020204" pitchFamily="34" charset="-122"/>
                <a:ea typeface="微软雅黑" panose="020B0503020204020204" pitchFamily="34" charset="-122"/>
              </a:rPr>
              <a:t>在</a:t>
            </a:r>
            <a:r>
              <a:rPr lang="en-US" altLang="zh-CN" sz="1400" kern="0" dirty="0">
                <a:solidFill>
                  <a:srgbClr val="FF0000"/>
                </a:solidFill>
                <a:latin typeface="微软雅黑" panose="020B0503020204020204" pitchFamily="34" charset="-122"/>
                <a:ea typeface="微软雅黑" panose="020B0503020204020204" pitchFamily="34" charset="-122"/>
              </a:rPr>
              <a:t>sld</a:t>
            </a:r>
            <a:r>
              <a:rPr lang="zh-CN" altLang="en-US" sz="1400" kern="0" dirty="0">
                <a:solidFill>
                  <a:srgbClr val="FF0000"/>
                </a:solidFill>
                <a:latin typeface="微软雅黑" panose="020B0503020204020204" pitchFamily="34" charset="-122"/>
                <a:ea typeface="微软雅黑" panose="020B0503020204020204" pitchFamily="34" charset="-122"/>
              </a:rPr>
              <a:t>中修改电线型名称</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（如将</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JLB20A-240</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修改为</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JLB20A-240-S04621S</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，其中</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S04621S</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为工程号），重新读取即可</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典型问题025-</a:t>
            </a:r>
            <a:r>
              <a:rPr kern="0">
                <a:solidFill>
                  <a:schemeClr val="tx1"/>
                </a:solidFill>
                <a:effectLst>
                  <a:outerShdw blurRad="38100" dist="19050" dir="2700000" algn="tl" rotWithShape="0">
                    <a:schemeClr val="dk1">
                      <a:alpha val="40000"/>
                    </a:schemeClr>
                  </a:outerShdw>
                </a:effectLst>
                <a:sym typeface="+mn-ea"/>
              </a:rPr>
              <a:t>安装工况有哪些方便需要补充考虑</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87120"/>
            <a:ext cx="68922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安装降温</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477520" y="1650365"/>
            <a:ext cx="8368665"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一般用于补偿初伸长</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建议值参考下表</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2" name="表格 1"/>
          <p:cNvGraphicFramePr/>
          <p:nvPr>
            <p:custDataLst>
              <p:tags r:id="rId1"/>
            </p:custDataLst>
          </p:nvPr>
        </p:nvGraphicFramePr>
        <p:xfrm>
          <a:off x="275590" y="2542540"/>
          <a:ext cx="11751310" cy="1104265"/>
        </p:xfrm>
        <a:graphic>
          <a:graphicData uri="http://schemas.openxmlformats.org/drawingml/2006/table">
            <a:tbl>
              <a:tblPr firstRow="1" bandRow="1">
                <a:tableStyleId>{5C22544A-7EE6-4342-B048-85BDC9FD1C3A}</a:tableStyleId>
              </a:tblPr>
              <a:tblGrid>
                <a:gridCol w="2023745"/>
                <a:gridCol w="1892935"/>
                <a:gridCol w="1958975"/>
                <a:gridCol w="1958975"/>
                <a:gridCol w="1957705"/>
                <a:gridCol w="1958975"/>
              </a:tblGrid>
              <a:tr h="711835">
                <a:tc>
                  <a:txBody>
                    <a:bodyPr/>
                    <a:p>
                      <a:pPr>
                        <a:buNone/>
                      </a:pPr>
                      <a:r>
                        <a:rPr lang="zh-CN" altLang="en-US"/>
                        <a:t>架空线类型</a:t>
                      </a:r>
                      <a:endParaRPr lang="zh-CN" altLang="en-US"/>
                    </a:p>
                  </a:txBody>
                  <a:tcPr/>
                </a:tc>
                <a:tc>
                  <a:txBody>
                    <a:bodyPr/>
                    <a:p>
                      <a:pPr>
                        <a:buNone/>
                      </a:pPr>
                      <a:r>
                        <a:rPr lang="zh-CN" altLang="en-US"/>
                        <a:t>铝钢截面比</a:t>
                      </a:r>
                      <a:endParaRPr lang="zh-CN" altLang="en-US"/>
                    </a:p>
                    <a:p>
                      <a:pPr>
                        <a:buNone/>
                      </a:pPr>
                      <a:r>
                        <a:rPr lang="en-US" altLang="zh-CN"/>
                        <a:t>m=11.34~14.46</a:t>
                      </a:r>
                      <a:endParaRPr lang="en-US" altLang="zh-CN"/>
                    </a:p>
                  </a:txBody>
                  <a:tcPr/>
                </a:tc>
                <a:tc>
                  <a:txBody>
                    <a:bodyPr/>
                    <a:p>
                      <a:pPr>
                        <a:buNone/>
                      </a:pPr>
                      <a:r>
                        <a:rPr lang="zh-CN" altLang="en-US" sz="1800">
                          <a:sym typeface="+mn-ea"/>
                        </a:rPr>
                        <a:t>铝钢截面比</a:t>
                      </a:r>
                      <a:endParaRPr lang="zh-CN" altLang="en-US" sz="1800"/>
                    </a:p>
                    <a:p>
                      <a:pPr>
                        <a:buNone/>
                      </a:pPr>
                      <a:r>
                        <a:rPr lang="en-US" altLang="zh-CN"/>
                        <a:t>m=7.71~7.91</a:t>
                      </a:r>
                      <a:endParaRPr lang="en-US" altLang="zh-CN"/>
                    </a:p>
                  </a:txBody>
                  <a:tcPr/>
                </a:tc>
                <a:tc>
                  <a:txBody>
                    <a:bodyPr/>
                    <a:p>
                      <a:pPr>
                        <a:buNone/>
                      </a:pPr>
                      <a:r>
                        <a:rPr lang="zh-CN" altLang="en-US" sz="1800">
                          <a:sym typeface="+mn-ea"/>
                        </a:rPr>
                        <a:t>铝钢截面比</a:t>
                      </a:r>
                      <a:endParaRPr lang="zh-CN" altLang="en-US" sz="1800"/>
                    </a:p>
                    <a:p>
                      <a:pPr>
                        <a:buNone/>
                      </a:pPr>
                      <a:r>
                        <a:rPr lang="en-US" altLang="zh-CN"/>
                        <a:t>m=5.05~6.16</a:t>
                      </a:r>
                      <a:endParaRPr lang="en-US" altLang="zh-CN"/>
                    </a:p>
                  </a:txBody>
                  <a:tcPr/>
                </a:tc>
                <a:tc>
                  <a:txBody>
                    <a:bodyPr/>
                    <a:p>
                      <a:pPr>
                        <a:buNone/>
                      </a:pPr>
                      <a:r>
                        <a:rPr lang="zh-CN" altLang="en-US" sz="1800">
                          <a:sym typeface="+mn-ea"/>
                        </a:rPr>
                        <a:t>铝钢截面比</a:t>
                      </a:r>
                      <a:endParaRPr lang="zh-CN" altLang="en-US" sz="1800">
                        <a:sym typeface="+mn-ea"/>
                      </a:endParaRPr>
                    </a:p>
                    <a:p>
                      <a:pPr>
                        <a:buNone/>
                      </a:pPr>
                      <a:r>
                        <a:rPr lang="en-US" altLang="zh-CN"/>
                        <a:t>m=4.29~4.38</a:t>
                      </a:r>
                      <a:endParaRPr lang="en-US" altLang="zh-CN"/>
                    </a:p>
                  </a:txBody>
                  <a:tcPr/>
                </a:tc>
                <a:tc>
                  <a:txBody>
                    <a:bodyPr/>
                    <a:p>
                      <a:pPr>
                        <a:buNone/>
                      </a:pPr>
                      <a:r>
                        <a:rPr lang="zh-CN" altLang="en-US"/>
                        <a:t>钢绞线</a:t>
                      </a:r>
                      <a:endParaRPr lang="zh-CN" altLang="en-US"/>
                    </a:p>
                  </a:txBody>
                  <a:tcPr/>
                </a:tc>
              </a:tr>
              <a:tr h="392430">
                <a:tc>
                  <a:txBody>
                    <a:bodyPr/>
                    <a:p>
                      <a:pPr>
                        <a:buNone/>
                      </a:pPr>
                      <a:r>
                        <a:rPr lang="zh-CN" altLang="en-US"/>
                        <a:t>降温值</a:t>
                      </a:r>
                      <a:r>
                        <a:rPr lang="en-US" altLang="zh-CN"/>
                        <a:t>(</a:t>
                      </a:r>
                      <a:r>
                        <a:rPr lang="en-US" altLang="zh-CN">
                          <a:latin typeface="宋体" panose="02010600030101010101" pitchFamily="2" charset="-122"/>
                          <a:ea typeface="宋体" panose="02010600030101010101" pitchFamily="2" charset="-122"/>
                        </a:rPr>
                        <a:t>℃</a:t>
                      </a:r>
                      <a:r>
                        <a:rPr lang="en-US" altLang="zh-CN"/>
                        <a:t>)</a:t>
                      </a:r>
                      <a:endParaRPr lang="en-US" altLang="zh-CN"/>
                    </a:p>
                  </a:txBody>
                  <a:tcPr/>
                </a:tc>
                <a:tc>
                  <a:txBody>
                    <a:bodyPr/>
                    <a:p>
                      <a:pPr>
                        <a:buNone/>
                      </a:pPr>
                      <a:r>
                        <a:rPr lang="en-US" altLang="zh-CN"/>
                        <a:t>25(</a:t>
                      </a:r>
                      <a:r>
                        <a:rPr lang="zh-CN" altLang="en-US"/>
                        <a:t>或经试验确定</a:t>
                      </a:r>
                      <a:r>
                        <a:rPr lang="en-US" altLang="zh-CN"/>
                        <a:t>)</a:t>
                      </a:r>
                      <a:endParaRPr lang="en-US" altLang="zh-CN"/>
                    </a:p>
                  </a:txBody>
                  <a:tcPr/>
                </a:tc>
                <a:tc>
                  <a:txBody>
                    <a:bodyPr/>
                    <a:p>
                      <a:pPr>
                        <a:buNone/>
                      </a:pPr>
                      <a:r>
                        <a:rPr lang="en-US" altLang="zh-CN"/>
                        <a:t>20~25</a:t>
                      </a:r>
                      <a:endParaRPr lang="en-US" altLang="zh-CN"/>
                    </a:p>
                  </a:txBody>
                  <a:tcPr/>
                </a:tc>
                <a:tc>
                  <a:txBody>
                    <a:bodyPr/>
                    <a:p>
                      <a:pPr>
                        <a:buNone/>
                      </a:pPr>
                      <a:r>
                        <a:rPr lang="en-US" altLang="zh-CN"/>
                        <a:t>15~20</a:t>
                      </a:r>
                      <a:endParaRPr lang="en-US" altLang="zh-CN"/>
                    </a:p>
                  </a:txBody>
                  <a:tcPr/>
                </a:tc>
                <a:tc>
                  <a:txBody>
                    <a:bodyPr/>
                    <a:p>
                      <a:pPr>
                        <a:buNone/>
                      </a:pPr>
                      <a:r>
                        <a:rPr lang="en-US" altLang="zh-CN"/>
                        <a:t>15</a:t>
                      </a:r>
                      <a:endParaRPr lang="en-US" altLang="zh-CN"/>
                    </a:p>
                  </a:txBody>
                  <a:tcPr/>
                </a:tc>
                <a:tc>
                  <a:txBody>
                    <a:bodyPr/>
                    <a:p>
                      <a:pPr>
                        <a:buNone/>
                      </a:pPr>
                      <a:r>
                        <a:rPr lang="en-US" altLang="zh-CN"/>
                        <a:t>10</a:t>
                      </a:r>
                      <a:endParaRPr lang="en-US" altLang="zh-CN"/>
                    </a:p>
                  </a:txBody>
                  <a:tcPr/>
                </a:tc>
              </a:tr>
            </a:tbl>
          </a:graphicData>
        </a:graphic>
      </p:graphicFrame>
      <p:sp>
        <p:nvSpPr>
          <p:cNvPr id="3" name="TextBox 10"/>
          <p:cNvSpPr txBox="1"/>
          <p:nvPr/>
        </p:nvSpPr>
        <p:spPr>
          <a:xfrm>
            <a:off x="117475" y="3801745"/>
            <a:ext cx="68922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安装过度控制</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10"/>
          <p:cNvSpPr txBox="1"/>
          <p:nvPr/>
        </p:nvSpPr>
        <p:spPr>
          <a:xfrm>
            <a:off x="477520" y="4446905"/>
            <a:ext cx="9604375"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安装降温影响：温度对张力影响明显（易导致</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安装张力</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允许张力</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安装系数过度修正：如缺少相应依据，</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建议参考相邻兄弟院的做法</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7" name="直接箭头连接符 6"/>
          <p:cNvCxnSpPr>
            <a:endCxn id="10" idx="1"/>
          </p:cNvCxnSpPr>
          <p:nvPr/>
        </p:nvCxnSpPr>
        <p:spPr>
          <a:xfrm>
            <a:off x="7552055" y="4751070"/>
            <a:ext cx="883920" cy="965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2"/>
          <a:stretch>
            <a:fillRect/>
          </a:stretch>
        </p:blipFill>
        <p:spPr>
          <a:xfrm>
            <a:off x="8435975" y="4185285"/>
            <a:ext cx="3448050" cy="1323975"/>
          </a:xfrm>
          <a:prstGeom prst="rect">
            <a:avLst/>
          </a:prstGeom>
        </p:spPr>
      </p:pic>
      <p:cxnSp>
        <p:nvCxnSpPr>
          <p:cNvPr id="11" name="直接箭头连接符 10"/>
          <p:cNvCxnSpPr>
            <a:stCxn id="5" idx="2"/>
            <a:endCxn id="9" idx="0"/>
          </p:cNvCxnSpPr>
          <p:nvPr/>
        </p:nvCxnSpPr>
        <p:spPr>
          <a:xfrm>
            <a:off x="5280025" y="5368925"/>
            <a:ext cx="642620" cy="1365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3"/>
          <a:stretch>
            <a:fillRect/>
          </a:stretch>
        </p:blipFill>
        <p:spPr>
          <a:xfrm>
            <a:off x="4145915" y="5505450"/>
            <a:ext cx="4010025" cy="1352550"/>
          </a:xfrm>
          <a:prstGeom prst="rect">
            <a:avLst/>
          </a:prstGeom>
        </p:spPr>
      </p:pic>
      <p:sp>
        <p:nvSpPr>
          <p:cNvPr id="8" name="左箭头 7">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典型问题025-</a:t>
            </a:r>
            <a:r>
              <a:rPr kern="0">
                <a:solidFill>
                  <a:schemeClr val="tx1"/>
                </a:solidFill>
                <a:effectLst>
                  <a:outerShdw blurRad="38100" dist="19050" dir="2700000" algn="tl" rotWithShape="0">
                    <a:schemeClr val="dk1">
                      <a:alpha val="40000"/>
                    </a:schemeClr>
                  </a:outerShdw>
                </a:effectLst>
                <a:sym typeface="+mn-ea"/>
              </a:rPr>
              <a:t>安装工况有哪些方便需要补充考虑</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87120"/>
            <a:ext cx="68922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临时拉线</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平衡张力</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10795" y="1650365"/>
            <a:ext cx="4936490"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500kV</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以下临时拉线一般可平衡张力的</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30%</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500kV</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及以上导线</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平衡张力与分裂线相关</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TextBox 10"/>
          <p:cNvSpPr txBox="1"/>
          <p:nvPr/>
        </p:nvSpPr>
        <p:spPr>
          <a:xfrm>
            <a:off x="483870" y="2572385"/>
            <a:ext cx="3221990" cy="92202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en-US" kern="0"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分裂</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30kN</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分裂</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40kN</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TextBox 10"/>
          <p:cNvSpPr txBox="1"/>
          <p:nvPr/>
        </p:nvSpPr>
        <p:spPr>
          <a:xfrm>
            <a:off x="99695" y="3494405"/>
            <a:ext cx="8368665"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特高压执行相应计算原则</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右大括号 13"/>
          <p:cNvSpPr/>
          <p:nvPr/>
        </p:nvSpPr>
        <p:spPr>
          <a:xfrm>
            <a:off x="4776470" y="1746885"/>
            <a:ext cx="488315" cy="174815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5" name="TextBox 10"/>
          <p:cNvSpPr txBox="1"/>
          <p:nvPr/>
        </p:nvSpPr>
        <p:spPr>
          <a:xfrm>
            <a:off x="5556250" y="2367280"/>
            <a:ext cx="5329555" cy="506730"/>
          </a:xfrm>
          <a:prstGeom prst="rect">
            <a:avLst/>
          </a:prstGeom>
          <a:noFill/>
        </p:spPr>
        <p:txBody>
          <a:bodyPr wrap="square" rtlCol="0">
            <a:spAutoFit/>
          </a:bodyPr>
          <a:p>
            <a:pPr indent="0" defTabSz="1218565" fontAlgn="auto">
              <a:lnSpc>
                <a:spcPct val="150000"/>
              </a:lnSpc>
              <a:buFont typeface="Wingdings" panose="05000000000000000000" charset="0"/>
              <a:buNone/>
            </a:pPr>
            <a:r>
              <a:rPr lang="zh-CN" altLang="en-US" kern="0" dirty="0">
                <a:solidFill>
                  <a:schemeClr val="accent6"/>
                </a:solidFill>
                <a:latin typeface="微软雅黑" panose="020B0503020204020204" pitchFamily="34" charset="-122"/>
                <a:ea typeface="微软雅黑" panose="020B0503020204020204" pitchFamily="34" charset="-122"/>
              </a:rPr>
              <a:t>隐含逻辑</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：低电压等级</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30%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导线</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安装张力</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&lt;30kN</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TextBox 10"/>
          <p:cNvSpPr txBox="1"/>
          <p:nvPr/>
        </p:nvSpPr>
        <p:spPr>
          <a:xfrm>
            <a:off x="60325" y="4099560"/>
            <a:ext cx="87033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特殊情况：大截面导线下的低电压工程</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10"/>
          <p:cNvSpPr txBox="1"/>
          <p:nvPr/>
        </p:nvSpPr>
        <p:spPr>
          <a:xfrm>
            <a:off x="173355" y="4744720"/>
            <a:ext cx="5511165" cy="1337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例举：采用</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2*630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导线的</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220kV</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工程</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30%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张力平衡可能比</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500kV</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所需的平衡张力还大</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如出现以上情况，建议：人为设定</a:t>
            </a:r>
            <a:r>
              <a:rPr lang="en-US"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告知施工方</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1"/>
          <a:stretch>
            <a:fillRect/>
          </a:stretch>
        </p:blipFill>
        <p:spPr>
          <a:xfrm>
            <a:off x="5778500" y="3756660"/>
            <a:ext cx="6413500" cy="3101340"/>
          </a:xfrm>
          <a:prstGeom prst="rect">
            <a:avLst/>
          </a:prstGeom>
        </p:spPr>
      </p:pic>
      <p:cxnSp>
        <p:nvCxnSpPr>
          <p:cNvPr id="2" name="直接箭头连接符 1"/>
          <p:cNvCxnSpPr/>
          <p:nvPr/>
        </p:nvCxnSpPr>
        <p:spPr>
          <a:xfrm flipV="1">
            <a:off x="5356860" y="5814695"/>
            <a:ext cx="412115" cy="67310"/>
          </a:xfrm>
          <a:prstGeom prst="straightConnector1">
            <a:avLst/>
          </a:prstGeom>
          <a:ln>
            <a:tailEnd type="arrow" w="med" len="med"/>
          </a:ln>
        </p:spPr>
        <p:style>
          <a:lnRef idx="3">
            <a:schemeClr val="accent6"/>
          </a:lnRef>
          <a:fillRef idx="0">
            <a:schemeClr val="accent6"/>
          </a:fillRef>
          <a:effectRef idx="2">
            <a:schemeClr val="accent6"/>
          </a:effectRef>
          <a:fontRef idx="minor">
            <a:schemeClr val="tx1"/>
          </a:fontRef>
        </p:style>
      </p:cxnSp>
      <p:sp>
        <p:nvSpPr>
          <p:cNvPr id="3" name="左箭头 2">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典型问题026-</a:t>
            </a:r>
            <a:r>
              <a:rPr kern="0">
                <a:solidFill>
                  <a:schemeClr val="tx1"/>
                </a:solidFill>
                <a:effectLst>
                  <a:outerShdw blurRad="38100" dist="19050" dir="2700000" algn="tl" rotWithShape="0">
                    <a:schemeClr val="dk1">
                      <a:alpha val="40000"/>
                    </a:schemeClr>
                  </a:outerShdw>
                </a:effectLst>
                <a:sym typeface="+mn-ea"/>
              </a:rPr>
              <a:t>新规程中绝缘子遮挡效应如何考虑</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87120"/>
            <a:ext cx="68922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顺风向绝缘子串风荷载屏蔽折减系数λ</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I</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0" name="图片 39"/>
          <p:cNvPicPr>
            <a:picLocks noChangeAspect="1"/>
          </p:cNvPicPr>
          <p:nvPr/>
        </p:nvPicPr>
        <p:blipFill>
          <a:blip r:embed="rId1"/>
          <a:stretch>
            <a:fillRect/>
          </a:stretch>
        </p:blipFill>
        <p:spPr>
          <a:xfrm>
            <a:off x="7319645" y="2457450"/>
            <a:ext cx="4933950" cy="4400550"/>
          </a:xfrm>
          <a:prstGeom prst="rect">
            <a:avLst/>
          </a:prstGeom>
        </p:spPr>
      </p:pic>
      <p:sp>
        <p:nvSpPr>
          <p:cNvPr id="42" name="TextBox 10"/>
          <p:cNvSpPr txBox="1"/>
          <p:nvPr/>
        </p:nvSpPr>
        <p:spPr>
          <a:xfrm>
            <a:off x="470535" y="1669415"/>
            <a:ext cx="4936490" cy="258445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单联：</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1.0</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双联：</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1.5</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三联：</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2.0</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四联：</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3.0</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V</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串：</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2.0</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条文说明中有遮挡示意图（见右图</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TextBox 10"/>
          <p:cNvSpPr txBox="1"/>
          <p:nvPr/>
        </p:nvSpPr>
        <p:spPr>
          <a:xfrm>
            <a:off x="800100" y="4253865"/>
            <a:ext cx="5646420" cy="1337945"/>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0</a:t>
            </a:r>
            <a:r>
              <a:rPr lang="en-US" altLang="zh-CN" kern="0" dirty="0">
                <a:solidFill>
                  <a:schemeClr val="tx1">
                    <a:lumMod val="65000"/>
                    <a:lumOff val="35000"/>
                  </a:schemeClr>
                </a:solidFill>
                <a:latin typeface="宋体" panose="02010600030101010101" pitchFamily="2" charset="-122"/>
                <a:ea typeface="宋体" panose="02010600030101010101" pitchFamily="2" charset="-122"/>
              </a:rPr>
              <a:t>°</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/45</a:t>
            </a:r>
            <a:r>
              <a:rPr lang="en-US" altLang="zh-CN" kern="0" dirty="0">
                <a:solidFill>
                  <a:schemeClr val="tx1">
                    <a:lumMod val="65000"/>
                    <a:lumOff val="35000"/>
                  </a:schemeClr>
                </a:solidFill>
                <a:latin typeface="宋体" panose="02010600030101010101" pitchFamily="2" charset="-122"/>
                <a:ea typeface="宋体" panose="02010600030101010101" pitchFamily="2" charset="-122"/>
                <a:sym typeface="+mn-ea"/>
              </a:rPr>
              <a:t>°</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/60</a:t>
            </a:r>
            <a:r>
              <a:rPr lang="en-US" altLang="zh-CN" kern="0" dirty="0">
                <a:solidFill>
                  <a:schemeClr val="tx1">
                    <a:lumMod val="65000"/>
                    <a:lumOff val="35000"/>
                  </a:schemeClr>
                </a:solidFill>
                <a:latin typeface="宋体" panose="02010600030101010101" pitchFamily="2" charset="-122"/>
                <a:ea typeface="宋体" panose="02010600030101010101" pitchFamily="2" charset="-122"/>
                <a:sym typeface="+mn-ea"/>
              </a:rPr>
              <a:t>°</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/90</a:t>
            </a:r>
            <a:r>
              <a:rPr lang="en-US" altLang="zh-CN" kern="0" dirty="0">
                <a:solidFill>
                  <a:schemeClr val="tx1">
                    <a:lumMod val="65000"/>
                    <a:lumOff val="35000"/>
                  </a:schemeClr>
                </a:solidFill>
                <a:latin typeface="宋体" panose="02010600030101010101" pitchFamily="2" charset="-122"/>
                <a:ea typeface="宋体" panose="02010600030101010101" pitchFamily="2"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风遮挡效应不同</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不同大风攻角遮挡效应缺少直接依据</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SmartLoad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处理方案参考下页</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ppt</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典型问题026-</a:t>
            </a:r>
            <a:r>
              <a:rPr kern="0">
                <a:solidFill>
                  <a:schemeClr val="tx1"/>
                </a:solidFill>
                <a:effectLst>
                  <a:outerShdw blurRad="38100" dist="19050" dir="2700000" algn="tl" rotWithShape="0">
                    <a:schemeClr val="dk1">
                      <a:alpha val="40000"/>
                    </a:schemeClr>
                  </a:outerShdw>
                </a:effectLst>
                <a:sym typeface="+mn-ea"/>
              </a:rPr>
              <a:t>新规程中绝缘子遮挡效应如何考虑</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49" name="TextBox 10"/>
          <p:cNvSpPr txBox="1"/>
          <p:nvPr/>
        </p:nvSpPr>
        <p:spPr>
          <a:xfrm>
            <a:off x="0" y="1087120"/>
            <a:ext cx="68922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SmartLoad</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绝缘子串风荷载屏蔽折减系数填写</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10"/>
          <p:cNvSpPr txBox="1"/>
          <p:nvPr/>
        </p:nvSpPr>
        <p:spPr>
          <a:xfrm>
            <a:off x="470535" y="1669415"/>
            <a:ext cx="6104890" cy="1337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SmartLoad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忽略大风攻角对遮挡效应的影响，不同角度下遮挡效应</a:t>
            </a:r>
            <a:r>
              <a:rPr lang="zh-CN" altLang="en-US" kern="0" dirty="0">
                <a:solidFill>
                  <a:srgbClr val="FF0000"/>
                </a:solidFill>
                <a:latin typeface="微软雅黑" panose="020B0503020204020204" pitchFamily="34" charset="-122"/>
                <a:ea typeface="微软雅黑" panose="020B0503020204020204" pitchFamily="34" charset="-122"/>
                <a:sym typeface="+mn-ea"/>
              </a:rPr>
              <a:t>均取值</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90</a:t>
            </a:r>
            <a:r>
              <a:rPr lang="en-US" altLang="zh-CN" kern="0" dirty="0">
                <a:solidFill>
                  <a:schemeClr val="tx1">
                    <a:lumMod val="65000"/>
                    <a:lumOff val="35000"/>
                  </a:schemeClr>
                </a:solidFill>
                <a:latin typeface="宋体" panose="02010600030101010101" pitchFamily="2" charset="-122"/>
                <a:ea typeface="宋体" panose="02010600030101010101" pitchFamily="2"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风下的屏蔽折减系数</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b="1" kern="0" dirty="0">
                <a:solidFill>
                  <a:srgbClr val="FF0000"/>
                </a:solidFill>
                <a:latin typeface="微软雅黑" panose="020B0503020204020204" pitchFamily="34" charset="-122"/>
                <a:ea typeface="微软雅黑" panose="020B0503020204020204" pitchFamily="34" charset="-122"/>
              </a:rPr>
              <a:t>右图中</a:t>
            </a:r>
            <a:r>
              <a:rPr lang="zh-CN" altLang="en-US" b="1" kern="0" dirty="0">
                <a:solidFill>
                  <a:srgbClr val="FF0000"/>
                </a:solidFill>
                <a:latin typeface="微软雅黑" panose="020B0503020204020204" pitchFamily="34" charset="-122"/>
                <a:ea typeface="微软雅黑" panose="020B0503020204020204" pitchFamily="34" charset="-122"/>
              </a:rPr>
              <a:t>风向箭头代表</a:t>
            </a:r>
            <a:r>
              <a:rPr lang="en-US" altLang="zh-CN" b="1" kern="0" dirty="0">
                <a:solidFill>
                  <a:srgbClr val="FF0000"/>
                </a:solidFill>
                <a:latin typeface="微软雅黑" panose="020B0503020204020204" pitchFamily="34" charset="-122"/>
                <a:ea typeface="微软雅黑" panose="020B0503020204020204" pitchFamily="34" charset="-122"/>
              </a:rPr>
              <a:t>90</a:t>
            </a:r>
            <a:r>
              <a:rPr lang="en-US" altLang="zh-CN" b="1" kern="0" dirty="0">
                <a:solidFill>
                  <a:srgbClr val="FF0000"/>
                </a:solidFill>
                <a:latin typeface="宋体" panose="02010600030101010101" pitchFamily="2" charset="-122"/>
                <a:ea typeface="宋体" panose="02010600030101010101" pitchFamily="2" charset="-122"/>
                <a:sym typeface="+mn-ea"/>
              </a:rPr>
              <a:t>°</a:t>
            </a:r>
            <a:r>
              <a:rPr lang="zh-CN" altLang="en-US" b="1" kern="0" dirty="0">
                <a:solidFill>
                  <a:srgbClr val="FF0000"/>
                </a:solidFill>
                <a:latin typeface="微软雅黑" panose="020B0503020204020204" pitchFamily="34" charset="-122"/>
                <a:ea typeface="微软雅黑" panose="020B0503020204020204" pitchFamily="34" charset="-122"/>
                <a:sym typeface="+mn-ea"/>
              </a:rPr>
              <a:t>风方向</a:t>
            </a:r>
            <a:endParaRPr lang="zh-CN" altLang="en-US" b="1" kern="0" dirty="0">
              <a:solidFill>
                <a:srgbClr val="FF0000"/>
              </a:solidFill>
              <a:latin typeface="微软雅黑" panose="020B0503020204020204" pitchFamily="34" charset="-122"/>
              <a:ea typeface="微软雅黑" panose="020B0503020204020204" pitchFamily="34" charset="-122"/>
              <a:sym typeface="+mn-ea"/>
            </a:endParaRPr>
          </a:p>
        </p:txBody>
      </p:sp>
      <p:pic>
        <p:nvPicPr>
          <p:cNvPr id="40" name="图片 39"/>
          <p:cNvPicPr>
            <a:picLocks noChangeAspect="1"/>
          </p:cNvPicPr>
          <p:nvPr/>
        </p:nvPicPr>
        <p:blipFill>
          <a:blip r:embed="rId1"/>
          <a:stretch>
            <a:fillRect/>
          </a:stretch>
        </p:blipFill>
        <p:spPr>
          <a:xfrm>
            <a:off x="7307580" y="1087120"/>
            <a:ext cx="4933950" cy="4400550"/>
          </a:xfrm>
          <a:prstGeom prst="rect">
            <a:avLst/>
          </a:prstGeom>
        </p:spPr>
      </p:pic>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511365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a:t>
            </a:r>
            <a:r>
              <a:rPr kern="0">
                <a:solidFill>
                  <a:schemeClr val="tx1"/>
                </a:solidFill>
                <a:effectLst>
                  <a:outerShdw blurRad="38100" dist="19050" dir="2700000" algn="tl" rotWithShape="0">
                    <a:schemeClr val="dk1">
                      <a:alpha val="40000"/>
                    </a:schemeClr>
                  </a:outerShdw>
                </a:effectLst>
                <a:sym typeface="+mn-ea"/>
              </a:rPr>
              <a:t>一览</a:t>
            </a:r>
            <a:endParaRPr kern="0">
              <a:solidFill>
                <a:schemeClr val="tx1"/>
              </a:solidFill>
              <a:effectLst>
                <a:outerShdw blurRad="38100" dist="19050" dir="2700000" algn="tl" rotWithShape="0">
                  <a:schemeClr val="dk1">
                    <a:alpha val="40000"/>
                  </a:schemeClr>
                </a:outerShdw>
              </a:effectLst>
              <a:sym typeface="+mn-ea"/>
            </a:endParaRPr>
          </a:p>
        </p:txBody>
      </p:sp>
      <p:sp>
        <p:nvSpPr>
          <p:cNvPr id="4" name="TextBox 10"/>
          <p:cNvSpPr txBox="1"/>
          <p:nvPr/>
        </p:nvSpPr>
        <p:spPr>
          <a:xfrm>
            <a:off x="191770" y="1307465"/>
            <a:ext cx="12190730" cy="558482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 action="ppaction://hlinksldjump"/>
              </a:rPr>
              <a:t>典型问题001-</a:t>
            </a:r>
            <a:r>
              <a:rPr sz="1400" kern="0">
                <a:effectLst>
                  <a:outerShdw blurRad="38100" dist="19050" dir="2700000" algn="tl" rotWithShape="0">
                    <a:schemeClr val="dk1">
                      <a:alpha val="40000"/>
                    </a:schemeClr>
                  </a:outerShdw>
                </a:effectLst>
                <a:sym typeface="+mn-ea"/>
                <a:hlinkClick r:id="rId1" action="ppaction://hlinksldjump"/>
              </a:rPr>
              <a:t>新老规程软件实现上应注意哪些问题？</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2" action="ppaction://hlinksldjump"/>
              </a:rPr>
              <a:t>典型问题002-</a:t>
            </a:r>
            <a:r>
              <a:rPr sz="1400" kern="0">
                <a:effectLst>
                  <a:outerShdw blurRad="38100" dist="19050" dir="2700000" algn="tl" rotWithShape="0">
                    <a:schemeClr val="dk1">
                      <a:alpha val="40000"/>
                    </a:schemeClr>
                  </a:outerShdw>
                </a:effectLst>
                <a:sym typeface="+mn-ea"/>
                <a:hlinkClick r:id="rId2" action="ppaction://hlinksldjump"/>
              </a:rPr>
              <a:t>杆塔类别影响哪些内容？</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3" action="ppaction://hlinksldjump"/>
              </a:rPr>
              <a:t>典型问题003-</a:t>
            </a:r>
            <a:r>
              <a:rPr sz="1400" kern="0">
                <a:effectLst>
                  <a:outerShdw blurRad="38100" dist="19050" dir="2700000" algn="tl" rotWithShape="0">
                    <a:schemeClr val="dk1">
                      <a:alpha val="40000"/>
                    </a:schemeClr>
                  </a:outerShdw>
                </a:effectLst>
                <a:sym typeface="+mn-ea"/>
                <a:hlinkClick r:id="rId3" action="ppaction://hlinksldjump"/>
              </a:rPr>
              <a:t>杆塔类型影响哪些内容？</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4" action="ppaction://hlinksldjump"/>
              </a:rPr>
              <a:t>典型问题004-</a:t>
            </a:r>
            <a:r>
              <a:rPr sz="1400" kern="0">
                <a:effectLst>
                  <a:outerShdw blurRad="38100" dist="19050" dir="2700000" algn="tl" rotWithShape="0">
                    <a:schemeClr val="dk1">
                      <a:alpha val="40000"/>
                    </a:schemeClr>
                  </a:outerShdw>
                </a:effectLst>
                <a:sym typeface="+mn-ea"/>
                <a:hlinkClick r:id="rId4" action="ppaction://hlinksldjump"/>
              </a:rPr>
              <a:t>终端塔负载的特殊点以及如何判定？</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5" action="ppaction://hlinksldjump"/>
              </a:rPr>
              <a:t>典型问题005-</a:t>
            </a:r>
            <a:r>
              <a:rPr sz="1400" kern="0">
                <a:effectLst>
                  <a:outerShdw blurRad="38100" dist="19050" dir="2700000" algn="tl" rotWithShape="0">
                    <a:schemeClr val="dk1">
                      <a:alpha val="40000"/>
                    </a:schemeClr>
                  </a:outerShdw>
                </a:effectLst>
                <a:sym typeface="+mn-ea"/>
                <a:hlinkClick r:id="rId5" action="ppaction://hlinksldjump"/>
              </a:rPr>
              <a:t>分期架设如果实现</a:t>
            </a:r>
            <a:r>
              <a:rPr lang="en-US" altLang="zh-CN" sz="1400" kern="0">
                <a:effectLst>
                  <a:outerShdw blurRad="38100" dist="19050" dir="2700000" algn="tl" rotWithShape="0">
                    <a:schemeClr val="dk1">
                      <a:alpha val="40000"/>
                    </a:schemeClr>
                  </a:outerShdw>
                </a:effectLst>
                <a:sym typeface="+mn-ea"/>
                <a:hlinkClick r:id="rId5" action="ppaction://hlinksldjump"/>
              </a:rPr>
              <a:t>?</a:t>
            </a:r>
            <a:endParaRPr lang="en-US" altLang="zh-CN"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6" action="ppaction://hlinksldjump"/>
              </a:rPr>
              <a:t>典型问题006-“220</a:t>
            </a:r>
            <a:r>
              <a:rPr sz="1400" kern="0">
                <a:effectLst>
                  <a:outerShdw blurRad="38100" dist="19050" dir="2700000" algn="tl" rotWithShape="0">
                    <a:schemeClr val="dk1">
                      <a:alpha val="40000"/>
                    </a:schemeClr>
                  </a:outerShdw>
                </a:effectLst>
                <a:sym typeface="+mn-ea"/>
                <a:hlinkClick r:id="rId6" action="ppaction://hlinksldjump"/>
              </a:rPr>
              <a:t>重要</a:t>
            </a:r>
            <a:r>
              <a:rPr lang="en-US" altLang="zh-CN" sz="1400" kern="0">
                <a:effectLst>
                  <a:outerShdw blurRad="38100" dist="19050" dir="2700000" algn="tl" rotWithShape="0">
                    <a:schemeClr val="dk1">
                      <a:alpha val="40000"/>
                    </a:schemeClr>
                  </a:outerShdw>
                </a:effectLst>
                <a:sym typeface="+mn-ea"/>
                <a:hlinkClick r:id="rId6" action="ppaction://hlinksldjump"/>
              </a:rPr>
              <a:t>”</a:t>
            </a:r>
            <a:r>
              <a:rPr sz="1400" kern="0">
                <a:effectLst>
                  <a:outerShdw blurRad="38100" dist="19050" dir="2700000" algn="tl" rotWithShape="0">
                    <a:schemeClr val="dk1">
                      <a:alpha val="40000"/>
                    </a:schemeClr>
                  </a:outerShdw>
                </a:effectLst>
                <a:sym typeface="+mn-ea"/>
                <a:hlinkClick r:id="rId6" action="ppaction://hlinksldjump"/>
              </a:rPr>
              <a:t>及</a:t>
            </a:r>
            <a:r>
              <a:rPr lang="en-US" altLang="zh-CN" sz="1400" kern="0">
                <a:effectLst>
                  <a:outerShdw blurRad="38100" dist="19050" dir="2700000" algn="tl" rotWithShape="0">
                    <a:schemeClr val="dk1">
                      <a:alpha val="40000"/>
                    </a:schemeClr>
                  </a:outerShdw>
                </a:effectLst>
                <a:sym typeface="+mn-ea"/>
                <a:hlinkClick r:id="rId6" action="ppaction://hlinksldjump"/>
              </a:rPr>
              <a:t>“330</a:t>
            </a:r>
            <a:r>
              <a:rPr sz="1400" kern="0">
                <a:effectLst>
                  <a:outerShdw blurRad="38100" dist="19050" dir="2700000" algn="tl" rotWithShape="0">
                    <a:schemeClr val="dk1">
                      <a:alpha val="40000"/>
                    </a:schemeClr>
                  </a:outerShdw>
                </a:effectLst>
                <a:sym typeface="+mn-ea"/>
                <a:hlinkClick r:id="rId6" action="ppaction://hlinksldjump"/>
              </a:rPr>
              <a:t>重要</a:t>
            </a:r>
            <a:r>
              <a:rPr lang="en-US" altLang="zh-CN" sz="1400" kern="0">
                <a:effectLst>
                  <a:outerShdw blurRad="38100" dist="19050" dir="2700000" algn="tl" rotWithShape="0">
                    <a:schemeClr val="dk1">
                      <a:alpha val="40000"/>
                    </a:schemeClr>
                  </a:outerShdw>
                </a:effectLst>
                <a:sym typeface="+mn-ea"/>
                <a:hlinkClick r:id="rId6" action="ppaction://hlinksldjump"/>
              </a:rPr>
              <a:t>”</a:t>
            </a:r>
            <a:r>
              <a:rPr sz="1400" kern="0">
                <a:effectLst>
                  <a:outerShdw blurRad="38100" dist="19050" dir="2700000" algn="tl" rotWithShape="0">
                    <a:schemeClr val="dk1">
                      <a:alpha val="40000"/>
                    </a:schemeClr>
                  </a:outerShdw>
                </a:effectLst>
                <a:sym typeface="+mn-ea"/>
                <a:hlinkClick r:id="rId6" action="ppaction://hlinksldjump"/>
              </a:rPr>
              <a:t>？</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7" action="ppaction://hlinksldjump"/>
              </a:rPr>
              <a:t>典型问题007-</a:t>
            </a:r>
            <a:r>
              <a:rPr sz="1400" kern="0">
                <a:effectLst>
                  <a:outerShdw blurRad="38100" dist="19050" dir="2700000" algn="tl" rotWithShape="0">
                    <a:schemeClr val="dk1">
                      <a:alpha val="40000"/>
                    </a:schemeClr>
                  </a:outerShdw>
                </a:effectLst>
                <a:sym typeface="+mn-ea"/>
                <a:hlinkClick r:id="rId7" action="ppaction://hlinksldjump"/>
              </a:rPr>
              <a:t>地形类别影响哪些内容？</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8" action="ppaction://hlinksldjump"/>
              </a:rPr>
              <a:t>典型问题008-</a:t>
            </a:r>
            <a:r>
              <a:rPr sz="1400" kern="0">
                <a:effectLst>
                  <a:outerShdw blurRad="38100" dist="19050" dir="2700000" algn="tl" rotWithShape="0">
                    <a:schemeClr val="dk1">
                      <a:alpha val="40000"/>
                    </a:schemeClr>
                  </a:outerShdw>
                </a:effectLst>
                <a:sym typeface="+mn-ea"/>
                <a:hlinkClick r:id="rId8" action="ppaction://hlinksldjump"/>
              </a:rPr>
              <a:t>设计类别的部分数据为何不可编辑？</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9" action="ppaction://hlinksldjump"/>
              </a:rPr>
              <a:t>典型问题009-</a:t>
            </a:r>
            <a:r>
              <a:rPr sz="1400" kern="0">
                <a:effectLst>
                  <a:outerShdw blurRad="38100" dist="19050" dir="2700000" algn="tl" rotWithShape="0">
                    <a:schemeClr val="dk1">
                      <a:alpha val="40000"/>
                    </a:schemeClr>
                  </a:outerShdw>
                </a:effectLst>
                <a:sym typeface="+mn-ea"/>
                <a:hlinkClick r:id="rId9" action="ppaction://hlinksldjump"/>
              </a:rPr>
              <a:t>挂点相关信息设定时应注意哪些问题？</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0" action="ppaction://hlinksldjump"/>
              </a:rPr>
              <a:t>典型问题010-</a:t>
            </a:r>
            <a:r>
              <a:rPr sz="1400" kern="0">
                <a:effectLst>
                  <a:outerShdw blurRad="38100" dist="19050" dir="2700000" algn="tl" rotWithShape="0">
                    <a:schemeClr val="dk1">
                      <a:alpha val="40000"/>
                    </a:schemeClr>
                  </a:outerShdw>
                </a:effectLst>
                <a:sym typeface="+mn-ea"/>
                <a:hlinkClick r:id="rId10" action="ppaction://hlinksldjump"/>
              </a:rPr>
              <a:t>风压系数计算如何设置？</a:t>
            </a:r>
            <a:endParaRPr sz="1400" kern="0">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1" action="ppaction://hlinksldjump"/>
              </a:rPr>
              <a:t>典型问题011-</a:t>
            </a:r>
            <a:r>
              <a:rPr sz="1400" kern="0">
                <a:effectLst>
                  <a:outerShdw blurRad="38100" dist="19050" dir="2700000" algn="tl" rotWithShape="0">
                    <a:schemeClr val="dk1">
                      <a:alpha val="40000"/>
                    </a:schemeClr>
                  </a:outerShdw>
                </a:effectLst>
                <a:sym typeface="+mn-ea"/>
                <a:hlinkClick r:id="rId11" action="ppaction://hlinksldjump"/>
              </a:rPr>
              <a:t>气象区信息参数填写应注意哪些问题？</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2" action="ppaction://hlinksldjump"/>
              </a:rPr>
              <a:t>典型问题012-</a:t>
            </a:r>
            <a:r>
              <a:rPr sz="1400" kern="0">
                <a:effectLst>
                  <a:outerShdw blurRad="38100" dist="19050" dir="2700000" algn="tl" rotWithShape="0">
                    <a:schemeClr val="dk1">
                      <a:alpha val="40000"/>
                    </a:schemeClr>
                  </a:outerShdw>
                </a:effectLst>
                <a:sym typeface="+mn-ea"/>
                <a:hlinkClick r:id="rId12" action="ppaction://hlinksldjump"/>
              </a:rPr>
              <a:t>如缺少某些气象条件该如果填写相关参数？</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3" action="ppaction://hlinksldjump"/>
              </a:rPr>
              <a:t>典型问题013-</a:t>
            </a:r>
            <a:r>
              <a:rPr sz="1400" kern="0">
                <a:effectLst>
                  <a:outerShdw blurRad="38100" dist="19050" dir="2700000" algn="tl" rotWithShape="0">
                    <a:schemeClr val="dk1">
                      <a:alpha val="40000"/>
                    </a:schemeClr>
                  </a:outerShdw>
                </a:effectLst>
                <a:sym typeface="+mn-ea"/>
                <a:hlinkClick r:id="rId13" action="ppaction://hlinksldjump"/>
              </a:rPr>
              <a:t>是否风速越大、覆冰越厚、气温越低，铁塔承载力越高？</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4" action="ppaction://hlinksldjump"/>
              </a:rPr>
              <a:t>典型问题014-</a:t>
            </a:r>
            <a:r>
              <a:rPr sz="1400" kern="0">
                <a:effectLst>
                  <a:outerShdw blurRad="38100" dist="19050" dir="2700000" algn="tl" rotWithShape="0">
                    <a:schemeClr val="dk1">
                      <a:alpha val="40000"/>
                    </a:schemeClr>
                  </a:outerShdw>
                </a:effectLst>
                <a:sym typeface="+mn-ea"/>
                <a:hlinkClick r:id="rId14" action="ppaction://hlinksldjump"/>
              </a:rPr>
              <a:t>平均高度是否需要修改？</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5" action="ppaction://hlinksldjump"/>
              </a:rPr>
              <a:t>典型问题015-</a:t>
            </a:r>
            <a:r>
              <a:rPr sz="1400" kern="0">
                <a:effectLst>
                  <a:outerShdw blurRad="38100" dist="19050" dir="2700000" algn="tl" rotWithShape="0">
                    <a:schemeClr val="dk1">
                      <a:alpha val="40000"/>
                    </a:schemeClr>
                  </a:outerShdw>
                </a:effectLst>
                <a:sym typeface="+mn-ea"/>
                <a:hlinkClick r:id="rId15" action="ppaction://hlinksldjump"/>
              </a:rPr>
              <a:t>基准高度是否需要修改？</a:t>
            </a:r>
            <a:endParaRPr sz="1400" kern="0">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6" action="ppaction://hlinksldjump"/>
              </a:rPr>
              <a:t>典型问题016-</a:t>
            </a:r>
            <a:r>
              <a:rPr sz="1400" kern="0">
                <a:effectLst>
                  <a:outerShdw blurRad="38100" dist="19050" dir="2700000" algn="tl" rotWithShape="0">
                    <a:schemeClr val="dk1">
                      <a:alpha val="40000"/>
                    </a:schemeClr>
                  </a:outerShdw>
                </a:effectLst>
                <a:sym typeface="+mn-ea"/>
                <a:hlinkClick r:id="rId16" action="ppaction://hlinksldjump"/>
              </a:rPr>
              <a:t>档距信息填写应注意哪些内容？</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7" action="ppaction://hlinksldjump"/>
              </a:rPr>
              <a:t>典型问题017-</a:t>
            </a:r>
            <a:r>
              <a:rPr sz="1400" kern="0">
                <a:effectLst>
                  <a:outerShdw blurRad="38100" dist="19050" dir="2700000" algn="tl" rotWithShape="0">
                    <a:schemeClr val="dk1">
                      <a:alpha val="40000"/>
                    </a:schemeClr>
                  </a:outerShdw>
                </a:effectLst>
                <a:sym typeface="+mn-ea"/>
                <a:hlinkClick r:id="rId17" action="ppaction://hlinksldjump"/>
              </a:rPr>
              <a:t>垂重兼型计算如何处理？</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典型问题026-</a:t>
            </a:r>
            <a:r>
              <a:rPr kern="0">
                <a:solidFill>
                  <a:schemeClr val="tx1"/>
                </a:solidFill>
                <a:effectLst>
                  <a:outerShdw blurRad="38100" dist="19050" dir="2700000" algn="tl" rotWithShape="0">
                    <a:schemeClr val="dk1">
                      <a:alpha val="40000"/>
                    </a:schemeClr>
                  </a:outerShdw>
                </a:effectLst>
                <a:sym typeface="+mn-ea"/>
              </a:rPr>
              <a:t>新规程中绝缘子遮挡效应如何考虑</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49" name="TextBox 10"/>
          <p:cNvSpPr txBox="1"/>
          <p:nvPr/>
        </p:nvSpPr>
        <p:spPr>
          <a:xfrm>
            <a:off x="0" y="1043940"/>
            <a:ext cx="68922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典型</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举例</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2" name="表格 1"/>
          <p:cNvGraphicFramePr/>
          <p:nvPr>
            <p:custDataLst>
              <p:tags r:id="rId1"/>
            </p:custDataLst>
          </p:nvPr>
        </p:nvGraphicFramePr>
        <p:xfrm>
          <a:off x="491490" y="1720850"/>
          <a:ext cx="11607800" cy="4784090"/>
        </p:xfrm>
        <a:graphic>
          <a:graphicData uri="http://schemas.openxmlformats.org/drawingml/2006/table">
            <a:tbl>
              <a:tblPr firstRow="1" bandRow="1">
                <a:tableStyleId>{5C22544A-7EE6-4342-B048-85BDC9FD1C3A}</a:tableStyleId>
              </a:tblPr>
              <a:tblGrid>
                <a:gridCol w="1908175"/>
                <a:gridCol w="4271010"/>
                <a:gridCol w="2725420"/>
                <a:gridCol w="2703195"/>
              </a:tblGrid>
              <a:tr h="474980">
                <a:tc>
                  <a:txBody>
                    <a:bodyPr/>
                    <a:p>
                      <a:pPr algn="l">
                        <a:buNone/>
                      </a:pPr>
                      <a:r>
                        <a:rPr lang="zh-CN" altLang="en-US"/>
                        <a:t>典型金具串</a:t>
                      </a:r>
                      <a:r>
                        <a:rPr lang="zh-CN" altLang="en-US"/>
                        <a:t>类型</a:t>
                      </a:r>
                      <a:endParaRPr lang="zh-CN" altLang="en-US"/>
                    </a:p>
                  </a:txBody>
                  <a:tcPr/>
                </a:tc>
                <a:tc>
                  <a:txBody>
                    <a:bodyPr/>
                    <a:p>
                      <a:pPr algn="ctr">
                        <a:buNone/>
                      </a:pPr>
                      <a:r>
                        <a:rPr lang="zh-CN" altLang="en-US"/>
                        <a:t>示意图</a:t>
                      </a:r>
                      <a:endParaRPr lang="zh-CN" altLang="en-US"/>
                    </a:p>
                  </a:txBody>
                  <a:tcPr/>
                </a:tc>
                <a:tc>
                  <a:txBody>
                    <a:bodyPr/>
                    <a:p>
                      <a:pPr algn="ctr">
                        <a:buNone/>
                      </a:pPr>
                      <a:r>
                        <a:rPr lang="zh-CN" altLang="en-US"/>
                        <a:t>垂直风向绝缘子串数</a:t>
                      </a:r>
                      <a:r>
                        <a:rPr lang="en-US" altLang="zh-CN"/>
                        <a:t>n</a:t>
                      </a:r>
                      <a:endParaRPr lang="en-US" altLang="zh-CN"/>
                    </a:p>
                  </a:txBody>
                  <a:tcPr/>
                </a:tc>
                <a:tc>
                  <a:txBody>
                    <a:bodyPr/>
                    <a:p>
                      <a:pPr algn="ctr">
                        <a:buNone/>
                      </a:pPr>
                      <a:r>
                        <a:rPr lang="zh-CN" altLang="en-US"/>
                        <a:t>顺风向屏蔽折减系数</a:t>
                      </a:r>
                      <a:r>
                        <a:rPr lang="zh-CN" altLang="en-US">
                          <a:latin typeface="仿宋" panose="02010609060101010101" charset="-122"/>
                          <a:ea typeface="仿宋" panose="02010609060101010101" charset="-122"/>
                        </a:rPr>
                        <a:t>λ</a:t>
                      </a:r>
                      <a:r>
                        <a:rPr lang="en-US" altLang="zh-CN" baseline="-25000">
                          <a:latin typeface="仿宋" panose="02010609060101010101" charset="-122"/>
                          <a:ea typeface="仿宋" panose="02010609060101010101" charset="-122"/>
                        </a:rPr>
                        <a:t>i</a:t>
                      </a:r>
                      <a:endParaRPr lang="en-US" altLang="zh-CN" baseline="-25000">
                        <a:latin typeface="仿宋" panose="02010609060101010101" charset="-122"/>
                        <a:ea typeface="仿宋" panose="02010609060101010101" charset="-122"/>
                      </a:endParaRPr>
                    </a:p>
                  </a:txBody>
                  <a:tcPr/>
                </a:tc>
              </a:tr>
              <a:tr h="2191385">
                <a:tc>
                  <a:txBody>
                    <a:bodyPr/>
                    <a:p>
                      <a:pPr algn="l">
                        <a:buNone/>
                      </a:pPr>
                      <a:r>
                        <a:rPr lang="zh-CN" altLang="en-US"/>
                        <a:t>单导线盘形悬式(复合)绝缘子单挂点单联耐张串</a:t>
                      </a:r>
                      <a:endParaRPr lang="zh-CN" altLang="en-US"/>
                    </a:p>
                  </a:txBody>
                  <a:tcPr/>
                </a:tc>
                <a:tc>
                  <a:txBody>
                    <a:bodyPr/>
                    <a:p>
                      <a:pPr algn="ctr">
                        <a:buNone/>
                      </a:pPr>
                      <a:endParaRPr lang="zh-CN" altLang="en-US"/>
                    </a:p>
                  </a:txBody>
                  <a:tcPr/>
                </a:tc>
                <a:tc>
                  <a:txBody>
                    <a:bodyPr/>
                    <a:p>
                      <a:pPr algn="ctr">
                        <a:buNone/>
                      </a:pPr>
                      <a:r>
                        <a:rPr lang="en-US" altLang="zh-CN"/>
                        <a:t>1</a:t>
                      </a:r>
                      <a:endParaRPr lang="en-US" altLang="zh-CN"/>
                    </a:p>
                  </a:txBody>
                  <a:tcPr anchor="ctr" anchorCtr="0"/>
                </a:tc>
                <a:tc>
                  <a:txBody>
                    <a:bodyPr/>
                    <a:p>
                      <a:pPr algn="ctr">
                        <a:buNone/>
                      </a:pPr>
                      <a:r>
                        <a:rPr lang="en-US" altLang="zh-CN"/>
                        <a:t>1</a:t>
                      </a:r>
                      <a:endParaRPr lang="en-US" altLang="zh-CN"/>
                    </a:p>
                  </a:txBody>
                  <a:tcPr anchor="ctr" anchorCtr="0"/>
                </a:tc>
              </a:tr>
              <a:tr h="2117725">
                <a:tc>
                  <a:txBody>
                    <a:bodyPr/>
                    <a:p>
                      <a:pPr algn="l">
                        <a:buNone/>
                      </a:pPr>
                      <a:r>
                        <a:rPr lang="zh-CN" altLang="en-US"/>
                        <a:t>水平双分裂导线盘形悬式(复合)绝缘子单挂点双联耐张串</a:t>
                      </a:r>
                      <a:endParaRPr lang="zh-CN" altLang="en-US"/>
                    </a:p>
                  </a:txBody>
                  <a:tcPr/>
                </a:tc>
                <a:tc>
                  <a:txBody>
                    <a:bodyPr/>
                    <a:p>
                      <a:pPr algn="ctr">
                        <a:buNone/>
                      </a:pPr>
                      <a:endParaRPr lang="zh-CN" altLang="en-US"/>
                    </a:p>
                  </a:txBody>
                  <a:tcPr/>
                </a:tc>
                <a:tc>
                  <a:txBody>
                    <a:bodyPr/>
                    <a:p>
                      <a:pPr algn="ctr">
                        <a:buNone/>
                      </a:pPr>
                      <a:r>
                        <a:rPr lang="en-US" altLang="zh-CN"/>
                        <a:t>1</a:t>
                      </a:r>
                      <a:endParaRPr lang="en-US" altLang="zh-CN"/>
                    </a:p>
                  </a:txBody>
                  <a:tcPr anchor="ctr" anchorCtr="0"/>
                </a:tc>
                <a:tc>
                  <a:txBody>
                    <a:bodyPr/>
                    <a:p>
                      <a:pPr algn="ctr">
                        <a:buNone/>
                      </a:pPr>
                      <a:r>
                        <a:rPr lang="en-US" altLang="zh-CN"/>
                        <a:t>1.5</a:t>
                      </a:r>
                      <a:endParaRPr lang="en-US" altLang="zh-CN"/>
                    </a:p>
                  </a:txBody>
                  <a:tcPr anchor="ctr" anchorCtr="0"/>
                </a:tc>
              </a:tr>
            </a:tbl>
          </a:graphicData>
        </a:graphic>
      </p:graphicFrame>
      <p:pic>
        <p:nvPicPr>
          <p:cNvPr id="3" name="图片 1"/>
          <p:cNvPicPr>
            <a:picLocks noChangeAspect="1"/>
          </p:cNvPicPr>
          <p:nvPr/>
        </p:nvPicPr>
        <p:blipFill>
          <a:blip r:embed="rId2"/>
          <a:stretch>
            <a:fillRect/>
          </a:stretch>
        </p:blipFill>
        <p:spPr>
          <a:xfrm>
            <a:off x="2419985" y="2214245"/>
            <a:ext cx="4154170" cy="2104390"/>
          </a:xfrm>
          <a:prstGeom prst="rect">
            <a:avLst/>
          </a:prstGeom>
          <a:noFill/>
          <a:ln>
            <a:solidFill>
              <a:schemeClr val="tx1"/>
            </a:solidFill>
          </a:ln>
        </p:spPr>
      </p:pic>
      <p:pic>
        <p:nvPicPr>
          <p:cNvPr id="4" name="图片 3"/>
          <p:cNvPicPr>
            <a:picLocks noChangeAspect="1"/>
          </p:cNvPicPr>
          <p:nvPr/>
        </p:nvPicPr>
        <p:blipFill>
          <a:blip r:embed="rId3"/>
          <a:stretch>
            <a:fillRect/>
          </a:stretch>
        </p:blipFill>
        <p:spPr>
          <a:xfrm>
            <a:off x="2419985" y="4399915"/>
            <a:ext cx="4154170" cy="2105025"/>
          </a:xfrm>
          <a:prstGeom prst="rect">
            <a:avLst/>
          </a:prstGeom>
          <a:noFill/>
          <a:ln>
            <a:solidFill>
              <a:schemeClr val="tx1"/>
            </a:solidFill>
          </a:ln>
        </p:spPr>
      </p:pic>
      <p:sp>
        <p:nvSpPr>
          <p:cNvPr id="5" name="左箭头 4">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典型问题026-</a:t>
            </a:r>
            <a:r>
              <a:rPr kern="0">
                <a:solidFill>
                  <a:schemeClr val="tx1"/>
                </a:solidFill>
                <a:effectLst>
                  <a:outerShdw blurRad="38100" dist="19050" dir="2700000" algn="tl" rotWithShape="0">
                    <a:schemeClr val="dk1">
                      <a:alpha val="40000"/>
                    </a:schemeClr>
                  </a:outerShdw>
                </a:effectLst>
                <a:sym typeface="+mn-ea"/>
              </a:rPr>
              <a:t>新规程中绝缘子遮挡效应如何考虑</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49" name="TextBox 10"/>
          <p:cNvSpPr txBox="1"/>
          <p:nvPr/>
        </p:nvSpPr>
        <p:spPr>
          <a:xfrm>
            <a:off x="0" y="1043940"/>
            <a:ext cx="68922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典型</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举例</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2" name="表格 1"/>
          <p:cNvGraphicFramePr/>
          <p:nvPr>
            <p:custDataLst>
              <p:tags r:id="rId1"/>
            </p:custDataLst>
          </p:nvPr>
        </p:nvGraphicFramePr>
        <p:xfrm>
          <a:off x="491490" y="1720850"/>
          <a:ext cx="11607800" cy="4993640"/>
        </p:xfrm>
        <a:graphic>
          <a:graphicData uri="http://schemas.openxmlformats.org/drawingml/2006/table">
            <a:tbl>
              <a:tblPr firstRow="1" bandRow="1">
                <a:tableStyleId>{5C22544A-7EE6-4342-B048-85BDC9FD1C3A}</a:tableStyleId>
              </a:tblPr>
              <a:tblGrid>
                <a:gridCol w="1908175"/>
                <a:gridCol w="4271010"/>
                <a:gridCol w="2725420"/>
                <a:gridCol w="2703195"/>
              </a:tblGrid>
              <a:tr h="509905">
                <a:tc>
                  <a:txBody>
                    <a:bodyPr/>
                    <a:p>
                      <a:pPr algn="l">
                        <a:buNone/>
                      </a:pPr>
                      <a:r>
                        <a:rPr lang="zh-CN" altLang="en-US"/>
                        <a:t>典型金具串</a:t>
                      </a:r>
                      <a:r>
                        <a:rPr lang="zh-CN" altLang="en-US"/>
                        <a:t>类型</a:t>
                      </a:r>
                      <a:endParaRPr lang="zh-CN" altLang="en-US"/>
                    </a:p>
                  </a:txBody>
                  <a:tcPr/>
                </a:tc>
                <a:tc>
                  <a:txBody>
                    <a:bodyPr/>
                    <a:p>
                      <a:pPr algn="ctr">
                        <a:buNone/>
                      </a:pPr>
                      <a:r>
                        <a:rPr lang="zh-CN" altLang="en-US"/>
                        <a:t>示意图</a:t>
                      </a:r>
                      <a:endParaRPr lang="zh-CN" altLang="en-US"/>
                    </a:p>
                  </a:txBody>
                  <a:tcPr/>
                </a:tc>
                <a:tc>
                  <a:txBody>
                    <a:bodyPr/>
                    <a:p>
                      <a:pPr algn="ctr">
                        <a:buNone/>
                      </a:pPr>
                      <a:r>
                        <a:rPr lang="zh-CN" altLang="en-US"/>
                        <a:t>垂直风向绝缘子串数</a:t>
                      </a:r>
                      <a:r>
                        <a:rPr lang="en-US" altLang="zh-CN"/>
                        <a:t>n</a:t>
                      </a:r>
                      <a:endParaRPr lang="en-US" altLang="zh-CN"/>
                    </a:p>
                  </a:txBody>
                  <a:tcPr/>
                </a:tc>
                <a:tc>
                  <a:txBody>
                    <a:bodyPr/>
                    <a:p>
                      <a:pPr algn="ctr">
                        <a:buNone/>
                      </a:pPr>
                      <a:r>
                        <a:rPr lang="zh-CN" altLang="en-US"/>
                        <a:t>顺风向屏蔽折减系数</a:t>
                      </a:r>
                      <a:r>
                        <a:rPr lang="zh-CN" altLang="en-US">
                          <a:latin typeface="仿宋" panose="02010609060101010101" charset="-122"/>
                          <a:ea typeface="仿宋" panose="02010609060101010101" charset="-122"/>
                        </a:rPr>
                        <a:t>λ</a:t>
                      </a:r>
                      <a:r>
                        <a:rPr lang="en-US" altLang="zh-CN" baseline="-25000">
                          <a:latin typeface="仿宋" panose="02010609060101010101" charset="-122"/>
                          <a:ea typeface="仿宋" panose="02010609060101010101" charset="-122"/>
                        </a:rPr>
                        <a:t>i</a:t>
                      </a:r>
                      <a:endParaRPr lang="en-US" altLang="zh-CN" baseline="-25000">
                        <a:latin typeface="仿宋" panose="02010609060101010101" charset="-122"/>
                        <a:ea typeface="仿宋" panose="02010609060101010101" charset="-122"/>
                      </a:endParaRPr>
                    </a:p>
                  </a:txBody>
                  <a:tcPr/>
                </a:tc>
              </a:tr>
              <a:tr h="2209800">
                <a:tc>
                  <a:txBody>
                    <a:bodyPr/>
                    <a:p>
                      <a:pPr algn="l">
                        <a:buNone/>
                      </a:pPr>
                      <a:r>
                        <a:rPr lang="zh-CN" altLang="en-US" sz="1800">
                          <a:sym typeface="+mn-ea"/>
                        </a:rPr>
                        <a:t>四分裂导线盘型悬式绝缘子单挂点双联构架用耐张串</a:t>
                      </a:r>
                      <a:endParaRPr lang="zh-CN" altLang="en-US"/>
                    </a:p>
                  </a:txBody>
                  <a:tcPr/>
                </a:tc>
                <a:tc>
                  <a:txBody>
                    <a:bodyPr/>
                    <a:p>
                      <a:pPr algn="ctr">
                        <a:buNone/>
                      </a:pPr>
                      <a:endParaRPr lang="zh-CN" altLang="en-US"/>
                    </a:p>
                  </a:txBody>
                  <a:tcPr/>
                </a:tc>
                <a:tc>
                  <a:txBody>
                    <a:bodyPr/>
                    <a:p>
                      <a:pPr algn="ctr">
                        <a:buNone/>
                      </a:pPr>
                      <a:r>
                        <a:rPr lang="en-US" altLang="zh-CN"/>
                        <a:t>1</a:t>
                      </a:r>
                      <a:endParaRPr lang="en-US" altLang="zh-CN"/>
                    </a:p>
                  </a:txBody>
                  <a:tcPr anchor="ctr" anchorCtr="0"/>
                </a:tc>
                <a:tc>
                  <a:txBody>
                    <a:bodyPr/>
                    <a:p>
                      <a:pPr algn="ctr">
                        <a:buNone/>
                      </a:pPr>
                      <a:r>
                        <a:rPr lang="en-US" altLang="zh-CN"/>
                        <a:t>1.5</a:t>
                      </a:r>
                      <a:endParaRPr lang="en-US" altLang="zh-CN"/>
                    </a:p>
                  </a:txBody>
                  <a:tcPr anchor="ctr" anchorCtr="0"/>
                </a:tc>
              </a:tr>
              <a:tr h="2273935">
                <a:tc>
                  <a:txBody>
                    <a:bodyPr/>
                    <a:p>
                      <a:pPr algn="l">
                        <a:buNone/>
                      </a:pPr>
                      <a:r>
                        <a:rPr lang="zh-CN" altLang="en-US"/>
                        <a:t>四分裂导线盘型悬式绝缘子单挂点双联直跳耐张串</a:t>
                      </a:r>
                      <a:endParaRPr lang="zh-CN" altLang="en-US"/>
                    </a:p>
                  </a:txBody>
                  <a:tcPr/>
                </a:tc>
                <a:tc>
                  <a:txBody>
                    <a:bodyPr/>
                    <a:p>
                      <a:pPr algn="ctr">
                        <a:buNone/>
                      </a:pPr>
                      <a:endParaRPr lang="zh-CN" altLang="en-US"/>
                    </a:p>
                  </a:txBody>
                  <a:tcPr/>
                </a:tc>
                <a:tc>
                  <a:txBody>
                    <a:bodyPr/>
                    <a:p>
                      <a:pPr algn="ctr">
                        <a:buNone/>
                      </a:pPr>
                      <a:r>
                        <a:rPr lang="en-US" altLang="zh-CN"/>
                        <a:t>1</a:t>
                      </a:r>
                      <a:endParaRPr lang="en-US" altLang="zh-CN"/>
                    </a:p>
                  </a:txBody>
                  <a:tcPr anchor="ctr" anchorCtr="0"/>
                </a:tc>
                <a:tc>
                  <a:txBody>
                    <a:bodyPr/>
                    <a:p>
                      <a:pPr algn="ctr">
                        <a:buNone/>
                      </a:pPr>
                      <a:r>
                        <a:rPr lang="en-US" altLang="zh-CN"/>
                        <a:t>1.5</a:t>
                      </a:r>
                      <a:endParaRPr lang="en-US" altLang="zh-CN"/>
                    </a:p>
                  </a:txBody>
                  <a:tcPr anchor="ctr" anchorCtr="0"/>
                </a:tc>
              </a:tr>
            </a:tbl>
          </a:graphicData>
        </a:graphic>
      </p:graphicFrame>
      <p:pic>
        <p:nvPicPr>
          <p:cNvPr id="5" name="图片 4"/>
          <p:cNvPicPr>
            <a:picLocks noChangeAspect="1"/>
          </p:cNvPicPr>
          <p:nvPr/>
        </p:nvPicPr>
        <p:blipFill>
          <a:blip r:embed="rId2"/>
          <a:stretch>
            <a:fillRect/>
          </a:stretch>
        </p:blipFill>
        <p:spPr>
          <a:xfrm>
            <a:off x="2430780" y="2239010"/>
            <a:ext cx="4157143" cy="2106000"/>
          </a:xfrm>
          <a:prstGeom prst="rect">
            <a:avLst/>
          </a:prstGeom>
          <a:noFill/>
          <a:ln>
            <a:solidFill>
              <a:schemeClr val="tx1"/>
            </a:solidFill>
          </a:ln>
        </p:spPr>
      </p:pic>
      <p:pic>
        <p:nvPicPr>
          <p:cNvPr id="6" name="图片 5"/>
          <p:cNvPicPr>
            <a:picLocks noChangeAspect="1"/>
          </p:cNvPicPr>
          <p:nvPr/>
        </p:nvPicPr>
        <p:blipFill>
          <a:blip r:embed="rId3"/>
          <a:stretch>
            <a:fillRect/>
          </a:stretch>
        </p:blipFill>
        <p:spPr>
          <a:xfrm>
            <a:off x="2430780" y="4461510"/>
            <a:ext cx="4156710" cy="2253615"/>
          </a:xfrm>
          <a:prstGeom prst="rect">
            <a:avLst/>
          </a:prstGeom>
          <a:noFill/>
          <a:ln>
            <a:solidFill>
              <a:schemeClr val="tx1"/>
            </a:solidFill>
          </a:ln>
        </p:spPr>
      </p:pic>
      <p:sp>
        <p:nvSpPr>
          <p:cNvPr id="3" name="左箭头 2">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典型问题026-</a:t>
            </a:r>
            <a:r>
              <a:rPr kern="0">
                <a:solidFill>
                  <a:schemeClr val="tx1"/>
                </a:solidFill>
                <a:effectLst>
                  <a:outerShdw blurRad="38100" dist="19050" dir="2700000" algn="tl" rotWithShape="0">
                    <a:schemeClr val="dk1">
                      <a:alpha val="40000"/>
                    </a:schemeClr>
                  </a:outerShdw>
                </a:effectLst>
                <a:sym typeface="+mn-ea"/>
              </a:rPr>
              <a:t>新规程中绝缘子遮挡效应如何考虑</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graphicFrame>
        <p:nvGraphicFramePr>
          <p:cNvPr id="2" name="表格 1"/>
          <p:cNvGraphicFramePr/>
          <p:nvPr>
            <p:custDataLst>
              <p:tags r:id="rId1"/>
            </p:custDataLst>
          </p:nvPr>
        </p:nvGraphicFramePr>
        <p:xfrm>
          <a:off x="491490" y="1047750"/>
          <a:ext cx="11607800" cy="5666740"/>
        </p:xfrm>
        <a:graphic>
          <a:graphicData uri="http://schemas.openxmlformats.org/drawingml/2006/table">
            <a:tbl>
              <a:tblPr firstRow="1" bandRow="1">
                <a:tableStyleId>{5C22544A-7EE6-4342-B048-85BDC9FD1C3A}</a:tableStyleId>
              </a:tblPr>
              <a:tblGrid>
                <a:gridCol w="1908175"/>
                <a:gridCol w="4271010"/>
                <a:gridCol w="2725420"/>
                <a:gridCol w="2703195"/>
              </a:tblGrid>
              <a:tr h="578485">
                <a:tc>
                  <a:txBody>
                    <a:bodyPr/>
                    <a:p>
                      <a:pPr algn="l">
                        <a:buNone/>
                      </a:pPr>
                      <a:r>
                        <a:rPr lang="zh-CN" altLang="en-US"/>
                        <a:t>典型金具串</a:t>
                      </a:r>
                      <a:r>
                        <a:rPr lang="zh-CN" altLang="en-US"/>
                        <a:t>类型</a:t>
                      </a:r>
                      <a:endParaRPr lang="zh-CN" altLang="en-US"/>
                    </a:p>
                  </a:txBody>
                  <a:tcPr/>
                </a:tc>
                <a:tc>
                  <a:txBody>
                    <a:bodyPr/>
                    <a:p>
                      <a:pPr algn="ctr">
                        <a:buNone/>
                      </a:pPr>
                      <a:r>
                        <a:rPr lang="zh-CN" altLang="en-US"/>
                        <a:t>示意图</a:t>
                      </a:r>
                      <a:endParaRPr lang="zh-CN" altLang="en-US"/>
                    </a:p>
                  </a:txBody>
                  <a:tcPr/>
                </a:tc>
                <a:tc>
                  <a:txBody>
                    <a:bodyPr/>
                    <a:p>
                      <a:pPr algn="ctr">
                        <a:buNone/>
                      </a:pPr>
                      <a:r>
                        <a:rPr lang="zh-CN" altLang="en-US"/>
                        <a:t>垂直风向绝缘子串数</a:t>
                      </a:r>
                      <a:r>
                        <a:rPr lang="en-US" altLang="zh-CN"/>
                        <a:t>n</a:t>
                      </a:r>
                      <a:endParaRPr lang="en-US" altLang="zh-CN"/>
                    </a:p>
                  </a:txBody>
                  <a:tcPr/>
                </a:tc>
                <a:tc>
                  <a:txBody>
                    <a:bodyPr/>
                    <a:p>
                      <a:pPr algn="ctr">
                        <a:buNone/>
                      </a:pPr>
                      <a:r>
                        <a:rPr lang="zh-CN" altLang="en-US"/>
                        <a:t>顺风向屏蔽折减系数</a:t>
                      </a:r>
                      <a:r>
                        <a:rPr lang="zh-CN" altLang="en-US">
                          <a:latin typeface="仿宋" panose="02010609060101010101" charset="-122"/>
                          <a:ea typeface="仿宋" panose="02010609060101010101" charset="-122"/>
                        </a:rPr>
                        <a:t>λ</a:t>
                      </a:r>
                      <a:r>
                        <a:rPr lang="en-US" altLang="zh-CN" baseline="-25000">
                          <a:latin typeface="仿宋" panose="02010609060101010101" charset="-122"/>
                          <a:ea typeface="仿宋" panose="02010609060101010101" charset="-122"/>
                        </a:rPr>
                        <a:t>i</a:t>
                      </a:r>
                      <a:endParaRPr lang="en-US" altLang="zh-CN" baseline="-25000">
                        <a:latin typeface="仿宋" panose="02010609060101010101" charset="-122"/>
                        <a:ea typeface="仿宋" panose="02010609060101010101" charset="-122"/>
                      </a:endParaRPr>
                    </a:p>
                  </a:txBody>
                  <a:tcPr/>
                </a:tc>
              </a:tr>
              <a:tr h="2507615">
                <a:tc>
                  <a:txBody>
                    <a:bodyPr/>
                    <a:p>
                      <a:pPr algn="l">
                        <a:buNone/>
                      </a:pPr>
                      <a:r>
                        <a:rPr lang="zh-CN" altLang="en-US" sz="1800">
                          <a:sym typeface="+mn-ea"/>
                        </a:rPr>
                        <a:t>四分裂导线盘型悬式(复合)绝缘子单挂点单联I型悬垂串</a:t>
                      </a:r>
                      <a:endParaRPr lang="zh-CN" altLang="en-US" sz="1800">
                        <a:sym typeface="+mn-ea"/>
                      </a:endParaRPr>
                    </a:p>
                  </a:txBody>
                  <a:tcPr/>
                </a:tc>
                <a:tc>
                  <a:txBody>
                    <a:bodyPr/>
                    <a:p>
                      <a:pPr algn="ctr">
                        <a:buNone/>
                      </a:pPr>
                      <a:endParaRPr lang="zh-CN" altLang="en-US"/>
                    </a:p>
                  </a:txBody>
                  <a:tcPr/>
                </a:tc>
                <a:tc>
                  <a:txBody>
                    <a:bodyPr/>
                    <a:p>
                      <a:pPr algn="ctr">
                        <a:buNone/>
                      </a:pPr>
                      <a:r>
                        <a:rPr lang="en-US" altLang="zh-CN"/>
                        <a:t>1</a:t>
                      </a:r>
                      <a:endParaRPr lang="en-US" altLang="zh-CN"/>
                    </a:p>
                  </a:txBody>
                  <a:tcPr anchor="ctr" anchorCtr="0"/>
                </a:tc>
                <a:tc>
                  <a:txBody>
                    <a:bodyPr/>
                    <a:p>
                      <a:pPr algn="ctr">
                        <a:buNone/>
                      </a:pPr>
                      <a:r>
                        <a:rPr lang="en-US" altLang="zh-CN"/>
                        <a:t>1</a:t>
                      </a:r>
                      <a:endParaRPr lang="en-US" altLang="zh-CN"/>
                    </a:p>
                  </a:txBody>
                  <a:tcPr anchor="ctr" anchorCtr="0"/>
                </a:tc>
              </a:tr>
              <a:tr h="2580640">
                <a:tc>
                  <a:txBody>
                    <a:bodyPr/>
                    <a:p>
                      <a:pPr algn="l">
                        <a:buNone/>
                      </a:pPr>
                      <a:r>
                        <a:rPr lang="zh-CN" altLang="en-US"/>
                        <a:t>四分裂导线盘型悬式(复合)绝缘子双挂点双联I型悬垂串</a:t>
                      </a:r>
                      <a:endParaRPr lang="zh-CN" altLang="en-US"/>
                    </a:p>
                  </a:txBody>
                  <a:tcPr/>
                </a:tc>
                <a:tc>
                  <a:txBody>
                    <a:bodyPr/>
                    <a:p>
                      <a:pPr algn="ctr">
                        <a:buNone/>
                      </a:pPr>
                      <a:endParaRPr lang="zh-CN" altLang="en-US"/>
                    </a:p>
                  </a:txBody>
                  <a:tcPr/>
                </a:tc>
                <a:tc>
                  <a:txBody>
                    <a:bodyPr/>
                    <a:p>
                      <a:pPr algn="ctr">
                        <a:buNone/>
                      </a:pPr>
                      <a:r>
                        <a:rPr lang="en-US" altLang="zh-CN"/>
                        <a:t>2</a:t>
                      </a:r>
                      <a:endParaRPr lang="en-US" altLang="zh-CN"/>
                    </a:p>
                  </a:txBody>
                  <a:tcPr anchor="ctr" anchorCtr="0"/>
                </a:tc>
                <a:tc>
                  <a:txBody>
                    <a:bodyPr/>
                    <a:p>
                      <a:pPr algn="ctr">
                        <a:buNone/>
                      </a:pPr>
                      <a:r>
                        <a:rPr lang="en-US" altLang="zh-CN"/>
                        <a:t>1</a:t>
                      </a:r>
                      <a:endParaRPr lang="en-US" altLang="zh-CN"/>
                    </a:p>
                  </a:txBody>
                  <a:tcPr anchor="ctr" anchorCtr="0"/>
                </a:tc>
              </a:tr>
            </a:tbl>
          </a:graphicData>
        </a:graphic>
      </p:graphicFrame>
      <p:pic>
        <p:nvPicPr>
          <p:cNvPr id="3" name="图片 6"/>
          <p:cNvPicPr>
            <a:picLocks noChangeAspect="1"/>
          </p:cNvPicPr>
          <p:nvPr/>
        </p:nvPicPr>
        <p:blipFill>
          <a:blip r:embed="rId2"/>
          <a:stretch>
            <a:fillRect/>
          </a:stretch>
        </p:blipFill>
        <p:spPr>
          <a:xfrm>
            <a:off x="3730625" y="1641475"/>
            <a:ext cx="2206625" cy="2490470"/>
          </a:xfrm>
          <a:prstGeom prst="rect">
            <a:avLst/>
          </a:prstGeom>
          <a:noFill/>
          <a:ln>
            <a:solidFill>
              <a:schemeClr val="tx1"/>
            </a:solidFill>
          </a:ln>
        </p:spPr>
      </p:pic>
      <p:pic>
        <p:nvPicPr>
          <p:cNvPr id="7" name="图片 7"/>
          <p:cNvPicPr>
            <a:picLocks noChangeAspect="1"/>
          </p:cNvPicPr>
          <p:nvPr/>
        </p:nvPicPr>
        <p:blipFill>
          <a:blip r:embed="rId3"/>
          <a:stretch>
            <a:fillRect/>
          </a:stretch>
        </p:blipFill>
        <p:spPr>
          <a:xfrm>
            <a:off x="3730625" y="4131945"/>
            <a:ext cx="2223135" cy="2582545"/>
          </a:xfrm>
          <a:prstGeom prst="rect">
            <a:avLst/>
          </a:prstGeom>
          <a:noFill/>
          <a:ln>
            <a:solidFill>
              <a:schemeClr val="tx1"/>
            </a:solidFill>
          </a:ln>
        </p:spPr>
      </p:pic>
      <p:sp>
        <p:nvSpPr>
          <p:cNvPr id="4" name="左箭头 3">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典型问题026-</a:t>
            </a:r>
            <a:r>
              <a:rPr kern="0">
                <a:solidFill>
                  <a:schemeClr val="tx1"/>
                </a:solidFill>
                <a:effectLst>
                  <a:outerShdw blurRad="38100" dist="19050" dir="2700000" algn="tl" rotWithShape="0">
                    <a:schemeClr val="dk1">
                      <a:alpha val="40000"/>
                    </a:schemeClr>
                  </a:outerShdw>
                </a:effectLst>
                <a:sym typeface="+mn-ea"/>
              </a:rPr>
              <a:t>新规程中绝缘子遮挡效应如何考虑</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graphicFrame>
        <p:nvGraphicFramePr>
          <p:cNvPr id="2" name="表格 1"/>
          <p:cNvGraphicFramePr/>
          <p:nvPr>
            <p:custDataLst>
              <p:tags r:id="rId1"/>
            </p:custDataLst>
          </p:nvPr>
        </p:nvGraphicFramePr>
        <p:xfrm>
          <a:off x="491490" y="1047750"/>
          <a:ext cx="11607800" cy="5666740"/>
        </p:xfrm>
        <a:graphic>
          <a:graphicData uri="http://schemas.openxmlformats.org/drawingml/2006/table">
            <a:tbl>
              <a:tblPr firstRow="1" bandRow="1">
                <a:tableStyleId>{5C22544A-7EE6-4342-B048-85BDC9FD1C3A}</a:tableStyleId>
              </a:tblPr>
              <a:tblGrid>
                <a:gridCol w="1908175"/>
                <a:gridCol w="4271010"/>
                <a:gridCol w="2725420"/>
                <a:gridCol w="2703195"/>
              </a:tblGrid>
              <a:tr h="578485">
                <a:tc>
                  <a:txBody>
                    <a:bodyPr/>
                    <a:p>
                      <a:pPr algn="l">
                        <a:buNone/>
                      </a:pPr>
                      <a:r>
                        <a:rPr lang="zh-CN" altLang="en-US"/>
                        <a:t>典型金具串</a:t>
                      </a:r>
                      <a:r>
                        <a:rPr lang="zh-CN" altLang="en-US"/>
                        <a:t>类型</a:t>
                      </a:r>
                      <a:endParaRPr lang="zh-CN" altLang="en-US"/>
                    </a:p>
                  </a:txBody>
                  <a:tcPr/>
                </a:tc>
                <a:tc>
                  <a:txBody>
                    <a:bodyPr/>
                    <a:p>
                      <a:pPr algn="ctr">
                        <a:buNone/>
                      </a:pPr>
                      <a:r>
                        <a:rPr lang="zh-CN" altLang="en-US"/>
                        <a:t>示意图</a:t>
                      </a:r>
                      <a:endParaRPr lang="zh-CN" altLang="en-US"/>
                    </a:p>
                  </a:txBody>
                  <a:tcPr/>
                </a:tc>
                <a:tc>
                  <a:txBody>
                    <a:bodyPr/>
                    <a:p>
                      <a:pPr algn="ctr">
                        <a:buNone/>
                      </a:pPr>
                      <a:r>
                        <a:rPr lang="zh-CN" altLang="en-US"/>
                        <a:t>垂直风向绝缘子串数</a:t>
                      </a:r>
                      <a:r>
                        <a:rPr lang="en-US" altLang="zh-CN"/>
                        <a:t>n</a:t>
                      </a:r>
                      <a:endParaRPr lang="en-US" altLang="zh-CN"/>
                    </a:p>
                  </a:txBody>
                  <a:tcPr/>
                </a:tc>
                <a:tc>
                  <a:txBody>
                    <a:bodyPr/>
                    <a:p>
                      <a:pPr algn="ctr">
                        <a:buNone/>
                      </a:pPr>
                      <a:r>
                        <a:rPr lang="zh-CN" altLang="en-US"/>
                        <a:t>顺风向屏蔽折减系数</a:t>
                      </a:r>
                      <a:r>
                        <a:rPr lang="zh-CN" altLang="en-US">
                          <a:latin typeface="仿宋" panose="02010609060101010101" charset="-122"/>
                          <a:ea typeface="仿宋" panose="02010609060101010101" charset="-122"/>
                        </a:rPr>
                        <a:t>λ</a:t>
                      </a:r>
                      <a:r>
                        <a:rPr lang="en-US" altLang="zh-CN" baseline="-25000">
                          <a:latin typeface="仿宋" panose="02010609060101010101" charset="-122"/>
                          <a:ea typeface="仿宋" panose="02010609060101010101" charset="-122"/>
                        </a:rPr>
                        <a:t>i</a:t>
                      </a:r>
                      <a:endParaRPr lang="en-US" altLang="zh-CN" baseline="-25000">
                        <a:latin typeface="仿宋" panose="02010609060101010101" charset="-122"/>
                        <a:ea typeface="仿宋" panose="02010609060101010101" charset="-122"/>
                      </a:endParaRPr>
                    </a:p>
                  </a:txBody>
                  <a:tcPr/>
                </a:tc>
              </a:tr>
              <a:tr h="2507615">
                <a:tc>
                  <a:txBody>
                    <a:bodyPr/>
                    <a:p>
                      <a:pPr algn="l">
                        <a:buNone/>
                      </a:pPr>
                      <a:r>
                        <a:rPr lang="zh-CN" altLang="en-US" sz="1800">
                          <a:sym typeface="+mn-ea"/>
                        </a:rPr>
                        <a:t>四分裂导线盘型悬式(复合)绝缘子单挂点单联V型悬垂串</a:t>
                      </a:r>
                      <a:endParaRPr lang="zh-CN" altLang="en-US" sz="1800">
                        <a:sym typeface="+mn-ea"/>
                      </a:endParaRPr>
                    </a:p>
                  </a:txBody>
                  <a:tcPr/>
                </a:tc>
                <a:tc>
                  <a:txBody>
                    <a:bodyPr/>
                    <a:p>
                      <a:pPr algn="ctr">
                        <a:buNone/>
                      </a:pPr>
                      <a:endParaRPr lang="zh-CN" altLang="en-US"/>
                    </a:p>
                  </a:txBody>
                  <a:tcPr/>
                </a:tc>
                <a:tc>
                  <a:txBody>
                    <a:bodyPr/>
                    <a:p>
                      <a:pPr algn="ctr">
                        <a:buNone/>
                      </a:pPr>
                      <a:r>
                        <a:rPr lang="en-US" altLang="zh-CN"/>
                        <a:t>2</a:t>
                      </a:r>
                      <a:endParaRPr lang="en-US" altLang="zh-CN"/>
                    </a:p>
                  </a:txBody>
                  <a:tcPr anchor="ctr" anchorCtr="0"/>
                </a:tc>
                <a:tc>
                  <a:txBody>
                    <a:bodyPr/>
                    <a:p>
                      <a:pPr algn="ctr">
                        <a:buNone/>
                      </a:pPr>
                      <a:r>
                        <a:rPr lang="en-US" altLang="zh-CN"/>
                        <a:t>1</a:t>
                      </a:r>
                      <a:endParaRPr lang="en-US" altLang="zh-CN"/>
                    </a:p>
                  </a:txBody>
                  <a:tcPr anchor="ctr" anchorCtr="0"/>
                </a:tc>
              </a:tr>
              <a:tr h="2580640">
                <a:tc>
                  <a:txBody>
                    <a:bodyPr/>
                    <a:p>
                      <a:pPr algn="l">
                        <a:buNone/>
                      </a:pPr>
                      <a:r>
                        <a:rPr lang="zh-CN" altLang="en-US"/>
                        <a:t>四分裂导线盘型悬式(复合)绝缘子双挂点双联V型悬垂串</a:t>
                      </a:r>
                      <a:endParaRPr lang="zh-CN" altLang="en-US"/>
                    </a:p>
                  </a:txBody>
                  <a:tcPr/>
                </a:tc>
                <a:tc>
                  <a:txBody>
                    <a:bodyPr/>
                    <a:p>
                      <a:pPr algn="ctr">
                        <a:buNone/>
                      </a:pPr>
                      <a:endParaRPr lang="zh-CN" altLang="en-US"/>
                    </a:p>
                  </a:txBody>
                  <a:tcPr/>
                </a:tc>
                <a:tc>
                  <a:txBody>
                    <a:bodyPr/>
                    <a:p>
                      <a:pPr algn="ctr">
                        <a:buNone/>
                      </a:pPr>
                      <a:r>
                        <a:rPr lang="en-US" altLang="zh-CN"/>
                        <a:t>4</a:t>
                      </a:r>
                      <a:endParaRPr lang="en-US" altLang="zh-CN"/>
                    </a:p>
                  </a:txBody>
                  <a:tcPr anchor="ctr" anchorCtr="0"/>
                </a:tc>
                <a:tc>
                  <a:txBody>
                    <a:bodyPr/>
                    <a:p>
                      <a:pPr algn="ctr">
                        <a:buNone/>
                      </a:pPr>
                      <a:r>
                        <a:rPr lang="en-US" altLang="zh-CN"/>
                        <a:t>1</a:t>
                      </a:r>
                      <a:endParaRPr lang="en-US" altLang="zh-CN"/>
                    </a:p>
                  </a:txBody>
                  <a:tcPr anchor="ctr" anchorCtr="0"/>
                </a:tc>
              </a:tr>
            </a:tbl>
          </a:graphicData>
        </a:graphic>
      </p:graphicFrame>
      <p:pic>
        <p:nvPicPr>
          <p:cNvPr id="8" name="图片 8"/>
          <p:cNvPicPr>
            <a:picLocks noChangeAspect="1"/>
          </p:cNvPicPr>
          <p:nvPr/>
        </p:nvPicPr>
        <p:blipFill>
          <a:blip r:embed="rId2"/>
          <a:stretch>
            <a:fillRect/>
          </a:stretch>
        </p:blipFill>
        <p:spPr>
          <a:xfrm>
            <a:off x="2664460" y="1635760"/>
            <a:ext cx="3562350" cy="2266315"/>
          </a:xfrm>
          <a:prstGeom prst="rect">
            <a:avLst/>
          </a:prstGeom>
          <a:noFill/>
          <a:ln>
            <a:solidFill>
              <a:schemeClr val="tx1"/>
            </a:solidFill>
          </a:ln>
        </p:spPr>
      </p:pic>
      <p:pic>
        <p:nvPicPr>
          <p:cNvPr id="9" name="图片 9"/>
          <p:cNvPicPr>
            <a:picLocks noChangeAspect="1"/>
          </p:cNvPicPr>
          <p:nvPr/>
        </p:nvPicPr>
        <p:blipFill>
          <a:blip r:embed="rId3"/>
          <a:stretch>
            <a:fillRect/>
          </a:stretch>
        </p:blipFill>
        <p:spPr>
          <a:xfrm>
            <a:off x="2646045" y="4204335"/>
            <a:ext cx="3580765" cy="2479040"/>
          </a:xfrm>
          <a:prstGeom prst="rect">
            <a:avLst/>
          </a:prstGeom>
          <a:noFill/>
          <a:ln>
            <a:solidFill>
              <a:schemeClr val="tx1"/>
            </a:solidFill>
          </a:ln>
        </p:spPr>
      </p:pic>
      <p:sp>
        <p:nvSpPr>
          <p:cNvPr id="3" name="左箭头 2">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86550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典型问题027-</a:t>
            </a:r>
            <a:r>
              <a:rPr kern="0">
                <a:solidFill>
                  <a:schemeClr val="tx1"/>
                </a:solidFill>
                <a:effectLst>
                  <a:outerShdw blurRad="38100" dist="19050" dir="2700000" algn="tl" rotWithShape="0">
                    <a:schemeClr val="dk1">
                      <a:alpha val="40000"/>
                    </a:schemeClr>
                  </a:outerShdw>
                </a:effectLst>
                <a:sym typeface="+mn-ea"/>
              </a:rPr>
              <a:t>电气计算结果中</a:t>
            </a:r>
            <a:r>
              <a:rPr lang="en-US" altLang="zh-CN" kern="0">
                <a:solidFill>
                  <a:schemeClr val="tx1"/>
                </a:solidFill>
                <a:effectLst>
                  <a:outerShdw blurRad="38100" dist="19050" dir="2700000" algn="tl" rotWithShape="0">
                    <a:schemeClr val="dk1">
                      <a:alpha val="40000"/>
                    </a:schemeClr>
                  </a:outerShdw>
                </a:effectLst>
                <a:sym typeface="+mn-ea"/>
              </a:rPr>
              <a:t>“</a:t>
            </a:r>
            <a:r>
              <a:rPr kern="0">
                <a:solidFill>
                  <a:schemeClr val="tx1"/>
                </a:solidFill>
                <a:effectLst>
                  <a:outerShdw blurRad="38100" dist="19050" dir="2700000" algn="tl" rotWithShape="0">
                    <a:schemeClr val="dk1">
                      <a:alpha val="40000"/>
                    </a:schemeClr>
                  </a:outerShdw>
                </a:effectLst>
                <a:sym typeface="+mn-ea"/>
              </a:rPr>
              <a:t>前后侧荷载是否合并</a:t>
            </a:r>
            <a:r>
              <a:rPr lang="en-US" altLang="zh-CN" kern="0">
                <a:solidFill>
                  <a:schemeClr val="tx1"/>
                </a:solidFill>
                <a:effectLst>
                  <a:outerShdw blurRad="38100" dist="19050" dir="2700000" algn="tl" rotWithShape="0">
                    <a:schemeClr val="dk1">
                      <a:alpha val="40000"/>
                    </a:schemeClr>
                  </a:outerShdw>
                </a:effectLst>
                <a:sym typeface="+mn-ea"/>
              </a:rPr>
              <a:t>”</a:t>
            </a:r>
            <a:r>
              <a:rPr kern="0">
                <a:solidFill>
                  <a:schemeClr val="tx1"/>
                </a:solidFill>
                <a:effectLst>
                  <a:outerShdw blurRad="38100" dist="19050" dir="2700000" algn="tl" rotWithShape="0">
                    <a:schemeClr val="dk1">
                      <a:alpha val="40000"/>
                    </a:schemeClr>
                  </a:outerShdw>
                </a:effectLst>
                <a:sym typeface="+mn-ea"/>
              </a:rPr>
              <a:t>影响哪些内容？</a:t>
            </a:r>
            <a:endParaRPr kern="0">
              <a:solidFill>
                <a:schemeClr val="tx1"/>
              </a:solidFill>
              <a:effectLst>
                <a:outerShdw blurRad="38100" dist="19050" dir="2700000" algn="tl" rotWithShape="0">
                  <a:schemeClr val="dk1">
                    <a:alpha val="40000"/>
                  </a:schemeClr>
                </a:outerShdw>
              </a:effectLst>
              <a:sym typeface="+mn-ea"/>
            </a:endParaRPr>
          </a:p>
        </p:txBody>
      </p:sp>
      <p:sp>
        <p:nvSpPr>
          <p:cNvPr id="49" name="TextBox 10"/>
          <p:cNvSpPr txBox="1"/>
          <p:nvPr/>
        </p:nvSpPr>
        <p:spPr>
          <a:xfrm>
            <a:off x="0" y="1087120"/>
            <a:ext cx="68922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只影响电气荷载显示效果</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10"/>
          <p:cNvSpPr txBox="1"/>
          <p:nvPr/>
        </p:nvSpPr>
        <p:spPr>
          <a:xfrm>
            <a:off x="470535" y="1669415"/>
            <a:ext cx="5864860"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界面显示</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ECP</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文件</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显示</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电气计算结果</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电气荷载计算结果导出</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3" name="TextBox 10"/>
          <p:cNvSpPr txBox="1"/>
          <p:nvPr/>
        </p:nvSpPr>
        <p:spPr>
          <a:xfrm>
            <a:off x="105410" y="5294630"/>
            <a:ext cx="429514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不影响结构部分节点力计算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5" name="图片 54"/>
          <p:cNvPicPr>
            <a:picLocks noChangeAspect="1"/>
          </p:cNvPicPr>
          <p:nvPr/>
        </p:nvPicPr>
        <p:blipFill>
          <a:blip r:embed="rId1"/>
          <a:stretch>
            <a:fillRect/>
          </a:stretch>
        </p:blipFill>
        <p:spPr>
          <a:xfrm>
            <a:off x="259080" y="2696845"/>
            <a:ext cx="5630545" cy="2067560"/>
          </a:xfrm>
          <a:prstGeom prst="rect">
            <a:avLst/>
          </a:prstGeom>
        </p:spPr>
      </p:pic>
      <p:pic>
        <p:nvPicPr>
          <p:cNvPr id="56" name="图片 55"/>
          <p:cNvPicPr>
            <a:picLocks noChangeAspect="1"/>
          </p:cNvPicPr>
          <p:nvPr/>
        </p:nvPicPr>
        <p:blipFill>
          <a:blip r:embed="rId2"/>
          <a:stretch>
            <a:fillRect/>
          </a:stretch>
        </p:blipFill>
        <p:spPr>
          <a:xfrm>
            <a:off x="6476365" y="1087120"/>
            <a:ext cx="5630400" cy="3819865"/>
          </a:xfrm>
          <a:prstGeom prst="rect">
            <a:avLst/>
          </a:prstGeom>
        </p:spPr>
      </p:pic>
      <p:sp>
        <p:nvSpPr>
          <p:cNvPr id="58" name="矩形 57"/>
          <p:cNvSpPr/>
          <p:nvPr/>
        </p:nvSpPr>
        <p:spPr>
          <a:xfrm>
            <a:off x="939800" y="2696845"/>
            <a:ext cx="756920" cy="191770"/>
          </a:xfrm>
          <a:prstGeom prst="rect">
            <a:avLst/>
          </a:prstGeom>
          <a:solidFill>
            <a:srgbClr val="FF00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9" name="矩形 58"/>
          <p:cNvSpPr/>
          <p:nvPr/>
        </p:nvSpPr>
        <p:spPr>
          <a:xfrm>
            <a:off x="7141210" y="1087120"/>
            <a:ext cx="756920" cy="191770"/>
          </a:xfrm>
          <a:prstGeom prst="rect">
            <a:avLst/>
          </a:prstGeom>
          <a:solidFill>
            <a:srgbClr val="8BC43F">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0" name="直接箭头连接符 59"/>
          <p:cNvCxnSpPr/>
          <p:nvPr/>
        </p:nvCxnSpPr>
        <p:spPr>
          <a:xfrm flipV="1">
            <a:off x="1896745" y="1195070"/>
            <a:ext cx="4562475" cy="7575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a:endCxn id="58" idx="0"/>
          </p:cNvCxnSpPr>
          <p:nvPr/>
        </p:nvCxnSpPr>
        <p:spPr>
          <a:xfrm flipH="1">
            <a:off x="1318260" y="2077085"/>
            <a:ext cx="89535" cy="6197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7280910" y="1377315"/>
            <a:ext cx="144145" cy="3508375"/>
          </a:xfrm>
          <a:prstGeom prst="rect">
            <a:avLst/>
          </a:prstGeom>
          <a:solidFill>
            <a:srgbClr val="8BC43F">
              <a:alpha val="1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典型问题028-</a:t>
            </a:r>
            <a:r>
              <a:rPr kern="0">
                <a:solidFill>
                  <a:schemeClr val="tx1"/>
                </a:solidFill>
                <a:effectLst>
                  <a:outerShdw blurRad="38100" dist="19050" dir="2700000" algn="tl" rotWithShape="0">
                    <a:schemeClr val="dk1">
                      <a:alpha val="40000"/>
                    </a:schemeClr>
                  </a:outerShdw>
                </a:effectLst>
                <a:sym typeface="+mn-ea"/>
              </a:rPr>
              <a:t>结构初始荷载一般塔与特殊塔的区别</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49" name="TextBox 10"/>
          <p:cNvSpPr txBox="1"/>
          <p:nvPr/>
        </p:nvSpPr>
        <p:spPr>
          <a:xfrm>
            <a:off x="0" y="1087120"/>
            <a:ext cx="68922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一般塔与特殊塔</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10"/>
          <p:cNvSpPr txBox="1"/>
          <p:nvPr/>
        </p:nvSpPr>
        <p:spPr>
          <a:xfrm>
            <a:off x="470535" y="1669415"/>
            <a:ext cx="5864860"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分类参考浙江院设计习惯</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建议：</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885190" y="2505710"/>
            <a:ext cx="5864860" cy="92202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分支塔、复杂负载</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采用特殊塔</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其它塔型采用一般塔</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10"/>
          <p:cNvSpPr txBox="1"/>
          <p:nvPr/>
        </p:nvSpPr>
        <p:spPr>
          <a:xfrm>
            <a:off x="539750" y="3370580"/>
            <a:ext cx="5864860"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区别</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3726815" y="1087120"/>
            <a:ext cx="8465185" cy="1504950"/>
          </a:xfrm>
          <a:prstGeom prst="rect">
            <a:avLst/>
          </a:prstGeom>
        </p:spPr>
      </p:pic>
      <p:sp>
        <p:nvSpPr>
          <p:cNvPr id="6" name="TextBox 10"/>
          <p:cNvSpPr txBox="1"/>
          <p:nvPr/>
        </p:nvSpPr>
        <p:spPr>
          <a:xfrm>
            <a:off x="885190" y="3754120"/>
            <a:ext cx="5864860" cy="50673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支持塔型：</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7" name="表格 6"/>
          <p:cNvGraphicFramePr/>
          <p:nvPr>
            <p:custDataLst>
              <p:tags r:id="rId2"/>
            </p:custDataLst>
          </p:nvPr>
        </p:nvGraphicFramePr>
        <p:xfrm>
          <a:off x="2428875" y="3877310"/>
          <a:ext cx="7210425" cy="749935"/>
        </p:xfrm>
        <a:graphic>
          <a:graphicData uri="http://schemas.openxmlformats.org/drawingml/2006/table">
            <a:tbl>
              <a:tblPr firstRow="1" bandRow="1">
                <a:tableStyleId>{5C22544A-7EE6-4342-B048-85BDC9FD1C3A}</a:tableStyleId>
              </a:tblPr>
              <a:tblGrid>
                <a:gridCol w="3917315"/>
                <a:gridCol w="3293110"/>
              </a:tblGrid>
              <a:tr h="359410">
                <a:tc>
                  <a:txBody>
                    <a:bodyPr/>
                    <a:p>
                      <a:pPr>
                        <a:buNone/>
                      </a:pPr>
                      <a:r>
                        <a:rPr lang="zh-CN" altLang="en-US" sz="1400"/>
                        <a:t>一般塔</a:t>
                      </a:r>
                      <a:endParaRPr lang="zh-CN" altLang="en-US" sz="1400"/>
                    </a:p>
                  </a:txBody>
                  <a:tcPr/>
                </a:tc>
                <a:tc>
                  <a:txBody>
                    <a:bodyPr/>
                    <a:p>
                      <a:pPr>
                        <a:buNone/>
                      </a:pPr>
                      <a:r>
                        <a:rPr lang="zh-CN" altLang="en-US" sz="1400"/>
                        <a:t>特殊塔</a:t>
                      </a:r>
                      <a:endParaRPr lang="zh-CN" altLang="en-US" sz="1400"/>
                    </a:p>
                  </a:txBody>
                  <a:tcPr/>
                </a:tc>
              </a:tr>
              <a:tr h="390525">
                <a:tc>
                  <a:txBody>
                    <a:bodyPr/>
                    <a:p>
                      <a:pPr>
                        <a:buNone/>
                      </a:pPr>
                      <a:r>
                        <a:rPr lang="zh-CN" altLang="en-US" sz="1400"/>
                        <a:t>所有塔型</a:t>
                      </a:r>
                      <a:endParaRPr lang="zh-CN" altLang="en-US" sz="1400"/>
                    </a:p>
                  </a:txBody>
                  <a:tcPr/>
                </a:tc>
                <a:tc>
                  <a:txBody>
                    <a:bodyPr/>
                    <a:p>
                      <a:pPr>
                        <a:buNone/>
                      </a:pPr>
                      <a:r>
                        <a:rPr lang="zh-CN" altLang="en-US" sz="1400"/>
                        <a:t>限于耐张塔和终端塔</a:t>
                      </a:r>
                      <a:endParaRPr lang="zh-CN" altLang="en-US" sz="1400"/>
                    </a:p>
                  </a:txBody>
                  <a:tcPr/>
                </a:tc>
              </a:tr>
            </a:tbl>
          </a:graphicData>
        </a:graphic>
      </p:graphicFrame>
      <p:sp>
        <p:nvSpPr>
          <p:cNvPr id="8" name="TextBox 10"/>
          <p:cNvSpPr txBox="1"/>
          <p:nvPr/>
        </p:nvSpPr>
        <p:spPr>
          <a:xfrm>
            <a:off x="962025" y="4860925"/>
            <a:ext cx="5864860" cy="50673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大风攻角</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p:nvPr>
            <p:custDataLst>
              <p:tags r:id="rId3"/>
            </p:custDataLst>
          </p:nvPr>
        </p:nvGraphicFramePr>
        <p:xfrm>
          <a:off x="2446655" y="4983480"/>
          <a:ext cx="7192645" cy="710565"/>
        </p:xfrm>
        <a:graphic>
          <a:graphicData uri="http://schemas.openxmlformats.org/drawingml/2006/table">
            <a:tbl>
              <a:tblPr firstRow="1" bandRow="1">
                <a:tableStyleId>{5C22544A-7EE6-4342-B048-85BDC9FD1C3A}</a:tableStyleId>
              </a:tblPr>
              <a:tblGrid>
                <a:gridCol w="3836035"/>
                <a:gridCol w="3356610"/>
              </a:tblGrid>
              <a:tr h="304800">
                <a:tc>
                  <a:txBody>
                    <a:bodyPr/>
                    <a:p>
                      <a:pPr>
                        <a:buNone/>
                      </a:pPr>
                      <a:r>
                        <a:rPr lang="zh-CN" altLang="en-US" sz="1400"/>
                        <a:t>一般塔</a:t>
                      </a:r>
                      <a:endParaRPr lang="zh-CN" altLang="en-US" sz="1400"/>
                    </a:p>
                  </a:txBody>
                  <a:tcPr/>
                </a:tc>
                <a:tc>
                  <a:txBody>
                    <a:bodyPr/>
                    <a:p>
                      <a:pPr>
                        <a:buNone/>
                      </a:pPr>
                      <a:r>
                        <a:rPr lang="zh-CN" altLang="en-US" sz="1400"/>
                        <a:t>特殊塔</a:t>
                      </a:r>
                      <a:endParaRPr lang="zh-CN" altLang="en-US" sz="1400"/>
                    </a:p>
                  </a:txBody>
                  <a:tcPr/>
                </a:tc>
              </a:tr>
              <a:tr h="405765">
                <a:tc>
                  <a:txBody>
                    <a:bodyPr/>
                    <a:p>
                      <a:pPr>
                        <a:buNone/>
                      </a:pPr>
                      <a:r>
                        <a:rPr lang="en-US" sz="1400"/>
                        <a:t>0/45/60/90/270</a:t>
                      </a:r>
                      <a:endParaRPr lang="en-US" sz="1400"/>
                    </a:p>
                  </a:txBody>
                  <a:tcPr/>
                </a:tc>
                <a:tc>
                  <a:txBody>
                    <a:bodyPr/>
                    <a:p>
                      <a:pPr>
                        <a:buNone/>
                      </a:pPr>
                      <a:r>
                        <a:rPr lang="en-US" altLang="zh-CN" sz="1400">
                          <a:sym typeface="+mn-ea"/>
                        </a:rPr>
                        <a:t>0/45/90/135/180/225/270/315</a:t>
                      </a:r>
                      <a:endParaRPr lang="zh-CN" altLang="en-US" sz="1400"/>
                    </a:p>
                  </a:txBody>
                  <a:tcPr/>
                </a:tc>
              </a:tr>
            </a:tbl>
          </a:graphicData>
        </a:graphic>
      </p:graphicFrame>
      <p:sp>
        <p:nvSpPr>
          <p:cNvPr id="5" name="TextBox 10"/>
          <p:cNvSpPr txBox="1"/>
          <p:nvPr/>
        </p:nvSpPr>
        <p:spPr>
          <a:xfrm>
            <a:off x="1003935" y="5831205"/>
            <a:ext cx="5864860" cy="50673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断线：</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p:nvPr>
            <p:custDataLst>
              <p:tags r:id="rId4"/>
            </p:custDataLst>
          </p:nvPr>
        </p:nvGraphicFramePr>
        <p:xfrm>
          <a:off x="2488565" y="5953760"/>
          <a:ext cx="7192645" cy="710565"/>
        </p:xfrm>
        <a:graphic>
          <a:graphicData uri="http://schemas.openxmlformats.org/drawingml/2006/table">
            <a:tbl>
              <a:tblPr firstRow="1" bandRow="1">
                <a:tableStyleId>{5C22544A-7EE6-4342-B048-85BDC9FD1C3A}</a:tableStyleId>
              </a:tblPr>
              <a:tblGrid>
                <a:gridCol w="3836035"/>
                <a:gridCol w="3356610"/>
              </a:tblGrid>
              <a:tr h="304800">
                <a:tc>
                  <a:txBody>
                    <a:bodyPr/>
                    <a:p>
                      <a:pPr>
                        <a:buNone/>
                      </a:pPr>
                      <a:r>
                        <a:rPr lang="zh-CN" altLang="en-US" sz="1400"/>
                        <a:t>一般塔</a:t>
                      </a:r>
                      <a:endParaRPr lang="zh-CN" altLang="en-US" sz="1400"/>
                    </a:p>
                  </a:txBody>
                  <a:tcPr/>
                </a:tc>
                <a:tc>
                  <a:txBody>
                    <a:bodyPr/>
                    <a:p>
                      <a:pPr>
                        <a:buNone/>
                      </a:pPr>
                      <a:r>
                        <a:rPr lang="zh-CN" altLang="en-US" sz="1400"/>
                        <a:t>特殊塔</a:t>
                      </a:r>
                      <a:endParaRPr lang="zh-CN" altLang="en-US" sz="1400"/>
                    </a:p>
                  </a:txBody>
                  <a:tcPr/>
                </a:tc>
              </a:tr>
              <a:tr h="405765">
                <a:tc>
                  <a:txBody>
                    <a:bodyPr/>
                    <a:p>
                      <a:pPr>
                        <a:buNone/>
                      </a:pPr>
                      <a:r>
                        <a:rPr lang="zh-CN" altLang="en-US" sz="1400"/>
                        <a:t>断后侧</a:t>
                      </a:r>
                      <a:endParaRPr lang="zh-CN" altLang="en-US" sz="1400"/>
                    </a:p>
                  </a:txBody>
                  <a:tcPr/>
                </a:tc>
                <a:tc>
                  <a:txBody>
                    <a:bodyPr/>
                    <a:p>
                      <a:pPr>
                        <a:buNone/>
                      </a:pPr>
                      <a:r>
                        <a:rPr lang="zh-CN" altLang="en-US" sz="1400">
                          <a:sym typeface="+mn-ea"/>
                        </a:rPr>
                        <a:t>前</a:t>
                      </a:r>
                      <a:r>
                        <a:rPr lang="en-US" altLang="zh-CN" sz="1400">
                          <a:sym typeface="+mn-ea"/>
                        </a:rPr>
                        <a:t>/</a:t>
                      </a:r>
                      <a:r>
                        <a:rPr lang="zh-CN" altLang="en-US" sz="1400">
                          <a:sym typeface="+mn-ea"/>
                        </a:rPr>
                        <a:t>后侧轮着断</a:t>
                      </a:r>
                      <a:endParaRPr lang="zh-CN" altLang="en-US" sz="1400">
                        <a:sym typeface="+mn-ea"/>
                      </a:endParaRPr>
                    </a:p>
                  </a:txBody>
                  <a:tcPr/>
                </a:tc>
              </a:tr>
            </a:tbl>
          </a:graphicData>
        </a:graphic>
      </p:graphicFrame>
      <p:sp>
        <p:nvSpPr>
          <p:cNvPr id="11" name="左箭头 10">
            <a:hlinkClick r:id="rId5"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典型问题028-</a:t>
            </a:r>
            <a:r>
              <a:rPr kern="0">
                <a:solidFill>
                  <a:schemeClr val="tx1"/>
                </a:solidFill>
                <a:effectLst>
                  <a:outerShdw blurRad="38100" dist="19050" dir="2700000" algn="tl" rotWithShape="0">
                    <a:schemeClr val="dk1">
                      <a:alpha val="40000"/>
                    </a:schemeClr>
                  </a:outerShdw>
                </a:effectLst>
                <a:sym typeface="+mn-ea"/>
              </a:rPr>
              <a:t>结构初始荷载一般塔与特殊塔的区别</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3" name="TextBox 10"/>
          <p:cNvSpPr txBox="1"/>
          <p:nvPr/>
        </p:nvSpPr>
        <p:spPr>
          <a:xfrm>
            <a:off x="398145" y="1101725"/>
            <a:ext cx="5864860"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区别</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743585" y="1485265"/>
            <a:ext cx="1982470" cy="50673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荷载分配类型</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7" name="表格 6"/>
          <p:cNvGraphicFramePr/>
          <p:nvPr>
            <p:custDataLst>
              <p:tags r:id="rId1"/>
            </p:custDataLst>
          </p:nvPr>
        </p:nvGraphicFramePr>
        <p:xfrm>
          <a:off x="2726055" y="1608455"/>
          <a:ext cx="3549015" cy="924560"/>
        </p:xfrm>
        <a:graphic>
          <a:graphicData uri="http://schemas.openxmlformats.org/drawingml/2006/table">
            <a:tbl>
              <a:tblPr firstRow="1" bandRow="1">
                <a:tableStyleId>{5C22544A-7EE6-4342-B048-85BDC9FD1C3A}</a:tableStyleId>
              </a:tblPr>
              <a:tblGrid>
                <a:gridCol w="1568450"/>
                <a:gridCol w="1980565"/>
              </a:tblGrid>
              <a:tr h="406400">
                <a:tc>
                  <a:txBody>
                    <a:bodyPr/>
                    <a:p>
                      <a:pPr>
                        <a:buNone/>
                      </a:pPr>
                      <a:r>
                        <a:rPr lang="zh-CN" altLang="en-US" sz="1400"/>
                        <a:t>一般塔</a:t>
                      </a:r>
                      <a:endParaRPr lang="zh-CN" altLang="en-US" sz="1400"/>
                    </a:p>
                  </a:txBody>
                  <a:tcPr/>
                </a:tc>
                <a:tc>
                  <a:txBody>
                    <a:bodyPr/>
                    <a:p>
                      <a:pPr>
                        <a:buNone/>
                      </a:pPr>
                      <a:r>
                        <a:rPr lang="zh-CN" altLang="en-US" sz="1400"/>
                        <a:t>特殊塔</a:t>
                      </a:r>
                      <a:endParaRPr lang="zh-CN" altLang="en-US" sz="1400"/>
                    </a:p>
                  </a:txBody>
                  <a:tcPr/>
                </a:tc>
              </a:tr>
              <a:tr h="441960">
                <a:tc>
                  <a:txBody>
                    <a:bodyPr/>
                    <a:p>
                      <a:pPr>
                        <a:buNone/>
                      </a:pPr>
                      <a:r>
                        <a:rPr lang="zh-CN" altLang="en-US" sz="1400"/>
                        <a:t>前后侧独立计算</a:t>
                      </a:r>
                      <a:endParaRPr lang="zh-CN" altLang="en-US" sz="1400"/>
                    </a:p>
                    <a:p>
                      <a:pPr>
                        <a:buNone/>
                      </a:pPr>
                      <a:r>
                        <a:rPr lang="zh-CN" altLang="en-US" sz="1400"/>
                        <a:t>荷载分配</a:t>
                      </a:r>
                      <a:endParaRPr lang="zh-CN" altLang="en-US" sz="1400"/>
                    </a:p>
                  </a:txBody>
                  <a:tcPr/>
                </a:tc>
                <a:tc>
                  <a:txBody>
                    <a:bodyPr/>
                    <a:p>
                      <a:pPr>
                        <a:buNone/>
                      </a:pPr>
                      <a:r>
                        <a:rPr lang="zh-CN" altLang="en-US" sz="1400"/>
                        <a:t>前后侧独立计算</a:t>
                      </a:r>
                      <a:endParaRPr lang="zh-CN" altLang="en-US" sz="1400"/>
                    </a:p>
                  </a:txBody>
                  <a:tcPr/>
                </a:tc>
              </a:tr>
            </a:tbl>
          </a:graphicData>
        </a:graphic>
      </p:graphicFrame>
      <p:pic>
        <p:nvPicPr>
          <p:cNvPr id="11" name="图片 10"/>
          <p:cNvPicPr>
            <a:picLocks noChangeAspect="1"/>
          </p:cNvPicPr>
          <p:nvPr/>
        </p:nvPicPr>
        <p:blipFill>
          <a:blip r:embed="rId2"/>
          <a:stretch>
            <a:fillRect/>
          </a:stretch>
        </p:blipFill>
        <p:spPr>
          <a:xfrm>
            <a:off x="6445250" y="1101725"/>
            <a:ext cx="5596255" cy="2128520"/>
          </a:xfrm>
          <a:prstGeom prst="rect">
            <a:avLst/>
          </a:prstGeom>
        </p:spPr>
      </p:pic>
      <p:pic>
        <p:nvPicPr>
          <p:cNvPr id="10" name="图片 9"/>
          <p:cNvPicPr>
            <a:picLocks noChangeAspect="1"/>
          </p:cNvPicPr>
          <p:nvPr/>
        </p:nvPicPr>
        <p:blipFill>
          <a:blip r:embed="rId3"/>
          <a:stretch>
            <a:fillRect/>
          </a:stretch>
        </p:blipFill>
        <p:spPr>
          <a:xfrm>
            <a:off x="1121410" y="3011170"/>
            <a:ext cx="5529580" cy="1533525"/>
          </a:xfrm>
          <a:prstGeom prst="rect">
            <a:avLst/>
          </a:prstGeom>
        </p:spPr>
      </p:pic>
      <p:cxnSp>
        <p:nvCxnSpPr>
          <p:cNvPr id="13" name="直接箭头连接符 12"/>
          <p:cNvCxnSpPr/>
          <p:nvPr/>
        </p:nvCxnSpPr>
        <p:spPr>
          <a:xfrm flipH="1">
            <a:off x="2088515" y="2479040"/>
            <a:ext cx="833755" cy="622935"/>
          </a:xfrm>
          <a:prstGeom prst="straightConnector1">
            <a:avLst/>
          </a:prstGeom>
          <a:ln>
            <a:tailEnd type="arrow" w="med" len="med"/>
          </a:ln>
        </p:spPr>
        <p:style>
          <a:lnRef idx="3">
            <a:schemeClr val="accent5"/>
          </a:lnRef>
          <a:fillRef idx="0">
            <a:schemeClr val="accent5"/>
          </a:fillRef>
          <a:effectRef idx="2">
            <a:schemeClr val="accent5"/>
          </a:effectRef>
          <a:fontRef idx="minor">
            <a:schemeClr val="tx1"/>
          </a:fontRef>
        </p:style>
      </p:cxnSp>
      <p:cxnSp>
        <p:nvCxnSpPr>
          <p:cNvPr id="12" name="直接箭头连接符 11"/>
          <p:cNvCxnSpPr/>
          <p:nvPr/>
        </p:nvCxnSpPr>
        <p:spPr>
          <a:xfrm flipV="1">
            <a:off x="4072890" y="1165860"/>
            <a:ext cx="7255510" cy="94932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14" name="TextBox 10"/>
          <p:cNvSpPr txBox="1"/>
          <p:nvPr/>
        </p:nvSpPr>
        <p:spPr>
          <a:xfrm>
            <a:off x="918845" y="4458335"/>
            <a:ext cx="1982470" cy="50673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计算</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类型</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15" name="表格 14"/>
          <p:cNvGraphicFramePr/>
          <p:nvPr>
            <p:custDataLst>
              <p:tags r:id="rId4"/>
            </p:custDataLst>
          </p:nvPr>
        </p:nvGraphicFramePr>
        <p:xfrm>
          <a:off x="756285" y="5022215"/>
          <a:ext cx="8976360" cy="885190"/>
        </p:xfrm>
        <a:graphic>
          <a:graphicData uri="http://schemas.openxmlformats.org/drawingml/2006/table">
            <a:tbl>
              <a:tblPr firstRow="1" bandRow="1">
                <a:tableStyleId>{5C22544A-7EE6-4342-B048-85BDC9FD1C3A}</a:tableStyleId>
              </a:tblPr>
              <a:tblGrid>
                <a:gridCol w="4587240"/>
                <a:gridCol w="4389120"/>
              </a:tblGrid>
              <a:tr h="367030">
                <a:tc>
                  <a:txBody>
                    <a:bodyPr/>
                    <a:p>
                      <a:pPr>
                        <a:buNone/>
                      </a:pPr>
                      <a:r>
                        <a:rPr lang="zh-CN" altLang="en-US" sz="1400"/>
                        <a:t>一般塔</a:t>
                      </a:r>
                      <a:endParaRPr lang="zh-CN" altLang="en-US" sz="1400"/>
                    </a:p>
                  </a:txBody>
                  <a:tcPr/>
                </a:tc>
                <a:tc>
                  <a:txBody>
                    <a:bodyPr/>
                    <a:p>
                      <a:pPr>
                        <a:buNone/>
                      </a:pPr>
                      <a:r>
                        <a:rPr lang="zh-CN" altLang="en-US" sz="1400"/>
                        <a:t>特殊塔</a:t>
                      </a:r>
                      <a:endParaRPr lang="zh-CN" altLang="en-US" sz="1400"/>
                    </a:p>
                  </a:txBody>
                  <a:tcPr/>
                </a:tc>
              </a:tr>
              <a:tr h="518160">
                <a:tc>
                  <a:txBody>
                    <a:bodyPr/>
                    <a:p>
                      <a:pPr>
                        <a:buNone/>
                      </a:pPr>
                      <a:r>
                        <a:rPr lang="zh-CN" altLang="en-US" sz="1400"/>
                        <a:t>新算（分配系数</a:t>
                      </a:r>
                      <a:r>
                        <a:rPr lang="en-US" altLang="zh-CN" sz="1400"/>
                        <a:t>/</a:t>
                      </a:r>
                      <a:r>
                        <a:rPr lang="zh-CN" altLang="en-US" sz="1400"/>
                        <a:t>前后侧独立计算</a:t>
                      </a:r>
                      <a:r>
                        <a:rPr lang="zh-CN" altLang="en-US" sz="1400"/>
                        <a:t>）</a:t>
                      </a:r>
                      <a:endParaRPr lang="zh-CN" altLang="en-US" sz="1400"/>
                    </a:p>
                    <a:p>
                      <a:pPr>
                        <a:buNone/>
                      </a:pPr>
                      <a:r>
                        <a:rPr lang="zh-CN" altLang="en-US" sz="1400"/>
                        <a:t>验算（建议使用前后侧独立计算</a:t>
                      </a:r>
                      <a:r>
                        <a:rPr lang="zh-CN" altLang="en-US" sz="1400"/>
                        <a:t>）</a:t>
                      </a:r>
                      <a:endParaRPr lang="zh-CN" altLang="en-US" sz="1400"/>
                    </a:p>
                  </a:txBody>
                  <a:tcPr/>
                </a:tc>
                <a:tc>
                  <a:txBody>
                    <a:bodyPr/>
                    <a:p>
                      <a:pPr>
                        <a:buNone/>
                      </a:pPr>
                      <a:r>
                        <a:rPr lang="zh-CN" altLang="en-US" sz="1400"/>
                        <a:t>验算（</a:t>
                      </a:r>
                      <a:r>
                        <a:rPr lang="zh-CN" altLang="en-US" sz="1400">
                          <a:solidFill>
                            <a:srgbClr val="FF0000"/>
                          </a:solidFill>
                        </a:rPr>
                        <a:t>复杂荷载时使用</a:t>
                      </a:r>
                      <a:r>
                        <a:rPr lang="zh-CN" altLang="en-US" sz="1400"/>
                        <a:t>，常规负载时建议使用一般塔</a:t>
                      </a:r>
                      <a:r>
                        <a:rPr lang="zh-CN" altLang="en-US" sz="1400"/>
                        <a:t>）</a:t>
                      </a:r>
                      <a:endParaRPr lang="zh-CN" altLang="en-US" sz="1400"/>
                    </a:p>
                  </a:txBody>
                  <a:tcPr/>
                </a:tc>
              </a:tr>
            </a:tbl>
          </a:graphicData>
        </a:graphic>
      </p:graphicFrame>
      <p:sp>
        <p:nvSpPr>
          <p:cNvPr id="2" name="左箭头 1">
            <a:hlinkClick r:id="rId5"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典型问题028-</a:t>
            </a:r>
            <a:r>
              <a:rPr kern="0">
                <a:solidFill>
                  <a:schemeClr val="tx1"/>
                </a:solidFill>
                <a:effectLst>
                  <a:outerShdw blurRad="38100" dist="19050" dir="2700000" algn="tl" rotWithShape="0">
                    <a:schemeClr val="dk1">
                      <a:alpha val="40000"/>
                    </a:schemeClr>
                  </a:outerShdw>
                </a:effectLst>
                <a:sym typeface="+mn-ea"/>
              </a:rPr>
              <a:t>结构初始荷载一般塔与特殊塔的区别</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3" name="TextBox 10"/>
          <p:cNvSpPr txBox="1"/>
          <p:nvPr/>
        </p:nvSpPr>
        <p:spPr>
          <a:xfrm>
            <a:off x="7620" y="1092200"/>
            <a:ext cx="5864860"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区别</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353060" y="1475740"/>
            <a:ext cx="1982470" cy="50673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线路转角</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7" name="表格 6"/>
          <p:cNvGraphicFramePr/>
          <p:nvPr>
            <p:custDataLst>
              <p:tags r:id="rId1"/>
            </p:custDataLst>
          </p:nvPr>
        </p:nvGraphicFramePr>
        <p:xfrm>
          <a:off x="1031875" y="2050415"/>
          <a:ext cx="4369435" cy="885825"/>
        </p:xfrm>
        <a:graphic>
          <a:graphicData uri="http://schemas.openxmlformats.org/drawingml/2006/table">
            <a:tbl>
              <a:tblPr firstRow="1" bandRow="1">
                <a:tableStyleId>{5C22544A-7EE6-4342-B048-85BDC9FD1C3A}</a:tableStyleId>
              </a:tblPr>
              <a:tblGrid>
                <a:gridCol w="1931035"/>
                <a:gridCol w="2438400"/>
              </a:tblGrid>
              <a:tr h="309880">
                <a:tc>
                  <a:txBody>
                    <a:bodyPr/>
                    <a:p>
                      <a:pPr>
                        <a:buNone/>
                      </a:pPr>
                      <a:r>
                        <a:rPr lang="zh-CN" altLang="en-US" sz="1400"/>
                        <a:t>一般塔</a:t>
                      </a:r>
                      <a:endParaRPr lang="zh-CN" altLang="en-US" sz="1400"/>
                    </a:p>
                  </a:txBody>
                  <a:tcPr/>
                </a:tc>
                <a:tc>
                  <a:txBody>
                    <a:bodyPr/>
                    <a:p>
                      <a:pPr>
                        <a:buNone/>
                      </a:pPr>
                      <a:r>
                        <a:rPr lang="zh-CN" altLang="en-US" sz="1400"/>
                        <a:t>特殊塔</a:t>
                      </a:r>
                      <a:endParaRPr lang="zh-CN" altLang="en-US" sz="1400"/>
                    </a:p>
                  </a:txBody>
                  <a:tcPr/>
                </a:tc>
              </a:tr>
              <a:tr h="575945">
                <a:tc>
                  <a:txBody>
                    <a:bodyPr/>
                    <a:p>
                      <a:pPr>
                        <a:buNone/>
                      </a:pPr>
                      <a:r>
                        <a:rPr lang="zh-CN" altLang="en-US" sz="1400"/>
                        <a:t>设定最小</a:t>
                      </a:r>
                      <a:r>
                        <a:rPr lang="en-US" altLang="zh-CN" sz="1400"/>
                        <a:t>/</a:t>
                      </a:r>
                      <a:r>
                        <a:rPr lang="zh-CN" altLang="en-US" sz="1400"/>
                        <a:t>大角度</a:t>
                      </a:r>
                      <a:endParaRPr lang="zh-CN" altLang="en-US" sz="1400"/>
                    </a:p>
                    <a:p>
                      <a:pPr>
                        <a:buNone/>
                      </a:pPr>
                      <a:r>
                        <a:rPr lang="zh-CN" altLang="en-US" sz="1400"/>
                        <a:t>（且不能逐线条设置</a:t>
                      </a:r>
                      <a:r>
                        <a:rPr lang="zh-CN" altLang="en-US" sz="1400"/>
                        <a:t>）</a:t>
                      </a:r>
                      <a:endParaRPr lang="zh-CN" altLang="en-US" sz="1400"/>
                    </a:p>
                  </a:txBody>
                  <a:tcPr/>
                </a:tc>
                <a:tc>
                  <a:txBody>
                    <a:bodyPr/>
                    <a:p>
                      <a:pPr>
                        <a:buNone/>
                      </a:pPr>
                      <a:r>
                        <a:rPr lang="zh-CN" altLang="en-US" sz="1400"/>
                        <a:t>设定前</a:t>
                      </a:r>
                      <a:r>
                        <a:rPr lang="en-US" altLang="zh-CN" sz="1400"/>
                        <a:t>/</a:t>
                      </a:r>
                      <a:r>
                        <a:rPr lang="zh-CN" altLang="en-US" sz="1400"/>
                        <a:t>后角度</a:t>
                      </a:r>
                      <a:endParaRPr lang="zh-CN" altLang="en-US" sz="1400"/>
                    </a:p>
                    <a:p>
                      <a:pPr>
                        <a:buNone/>
                      </a:pPr>
                      <a:r>
                        <a:rPr lang="zh-CN" altLang="en-US" sz="1400"/>
                        <a:t>（批量设定</a:t>
                      </a:r>
                      <a:r>
                        <a:rPr lang="en-US" altLang="zh-CN" sz="1400"/>
                        <a:t>/</a:t>
                      </a:r>
                      <a:r>
                        <a:rPr lang="zh-CN" altLang="en-US" sz="1400"/>
                        <a:t>逐线条设置均可</a:t>
                      </a:r>
                      <a:r>
                        <a:rPr lang="zh-CN" altLang="en-US" sz="1400"/>
                        <a:t>）</a:t>
                      </a:r>
                      <a:endParaRPr lang="zh-CN" altLang="en-US" sz="1400"/>
                    </a:p>
                  </a:txBody>
                  <a:tcPr/>
                </a:tc>
              </a:tr>
            </a:tbl>
          </a:graphicData>
        </a:graphic>
      </p:graphicFrame>
      <p:pic>
        <p:nvPicPr>
          <p:cNvPr id="14" name="图片 13"/>
          <p:cNvPicPr>
            <a:picLocks noChangeAspect="1"/>
          </p:cNvPicPr>
          <p:nvPr/>
        </p:nvPicPr>
        <p:blipFill>
          <a:blip r:embed="rId2"/>
          <a:stretch>
            <a:fillRect/>
          </a:stretch>
        </p:blipFill>
        <p:spPr>
          <a:xfrm>
            <a:off x="6249670" y="937895"/>
            <a:ext cx="5941695" cy="3575685"/>
          </a:xfrm>
          <a:prstGeom prst="rect">
            <a:avLst/>
          </a:prstGeom>
        </p:spPr>
      </p:pic>
      <p:pic>
        <p:nvPicPr>
          <p:cNvPr id="15" name="图片 14"/>
          <p:cNvPicPr>
            <a:picLocks noChangeAspect="1"/>
          </p:cNvPicPr>
          <p:nvPr/>
        </p:nvPicPr>
        <p:blipFill>
          <a:blip r:embed="rId3"/>
          <a:stretch>
            <a:fillRect/>
          </a:stretch>
        </p:blipFill>
        <p:spPr>
          <a:xfrm>
            <a:off x="7620" y="3119120"/>
            <a:ext cx="6242050" cy="3738880"/>
          </a:xfrm>
          <a:prstGeom prst="rect">
            <a:avLst/>
          </a:prstGeom>
        </p:spPr>
      </p:pic>
      <p:sp>
        <p:nvSpPr>
          <p:cNvPr id="16" name="矩形 15"/>
          <p:cNvSpPr/>
          <p:nvPr/>
        </p:nvSpPr>
        <p:spPr>
          <a:xfrm>
            <a:off x="1111885" y="2361565"/>
            <a:ext cx="1356995" cy="263525"/>
          </a:xfrm>
          <a:prstGeom prst="rect">
            <a:avLst/>
          </a:prstGeom>
          <a:solidFill>
            <a:schemeClr val="accent2">
              <a:alpha val="33000"/>
            </a:schemeClr>
          </a:solidFill>
        </p:spPr>
        <p:style>
          <a:lnRef idx="3">
            <a:schemeClr val="lt1"/>
          </a:lnRef>
          <a:fillRef idx="1">
            <a:schemeClr val="accent2"/>
          </a:fillRef>
          <a:effectRef idx="1">
            <a:schemeClr val="accent2"/>
          </a:effectRef>
          <a:fontRef idx="minor">
            <a:schemeClr val="lt1"/>
          </a:fontRef>
        </p:style>
        <p:txBody>
          <a:bodyPr rtlCol="0" anchor="ctr"/>
          <a:p>
            <a:pPr algn="ctr"/>
            <a:endParaRPr lang="zh-CN" altLang="en-US"/>
          </a:p>
        </p:txBody>
      </p:sp>
      <p:sp>
        <p:nvSpPr>
          <p:cNvPr id="19" name="矩形 18"/>
          <p:cNvSpPr/>
          <p:nvPr/>
        </p:nvSpPr>
        <p:spPr>
          <a:xfrm>
            <a:off x="3021330" y="2361565"/>
            <a:ext cx="1356995" cy="263525"/>
          </a:xfrm>
          <a:prstGeom prst="rect">
            <a:avLst/>
          </a:prstGeom>
          <a:solidFill>
            <a:srgbClr val="8BC43F">
              <a:alpha val="3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箭头连接符 19"/>
          <p:cNvCxnSpPr>
            <a:stCxn id="19" idx="3"/>
            <a:endCxn id="14" idx="1"/>
          </p:cNvCxnSpPr>
          <p:nvPr/>
        </p:nvCxnSpPr>
        <p:spPr>
          <a:xfrm>
            <a:off x="4378325" y="2493645"/>
            <a:ext cx="1871345" cy="232410"/>
          </a:xfrm>
          <a:prstGeom prst="straightConnector1">
            <a:avLst/>
          </a:prstGeom>
          <a:ln>
            <a:tailEnd type="arrow" w="med" len="med"/>
          </a:ln>
        </p:spPr>
        <p:style>
          <a:lnRef idx="3">
            <a:schemeClr val="accent6"/>
          </a:lnRef>
          <a:fillRef idx="0">
            <a:schemeClr val="accent6"/>
          </a:fillRef>
          <a:effectRef idx="2">
            <a:schemeClr val="accent6"/>
          </a:effectRef>
          <a:fontRef idx="minor">
            <a:schemeClr val="tx1"/>
          </a:fontRef>
        </p:style>
      </p:cxnSp>
      <p:cxnSp>
        <p:nvCxnSpPr>
          <p:cNvPr id="21" name="直接箭头连接符 20"/>
          <p:cNvCxnSpPr>
            <a:stCxn id="16" idx="2"/>
            <a:endCxn id="15" idx="0"/>
          </p:cNvCxnSpPr>
          <p:nvPr/>
        </p:nvCxnSpPr>
        <p:spPr>
          <a:xfrm>
            <a:off x="1790700" y="2625090"/>
            <a:ext cx="1337945" cy="49403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2" name="左箭头 1">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典型问题029-</a:t>
            </a:r>
            <a:r>
              <a:rPr kern="0">
                <a:solidFill>
                  <a:schemeClr val="tx1"/>
                </a:solidFill>
                <a:effectLst>
                  <a:outerShdw blurRad="38100" dist="19050" dir="2700000" algn="tl" rotWithShape="0">
                    <a:schemeClr val="dk1">
                      <a:alpha val="40000"/>
                    </a:schemeClr>
                  </a:outerShdw>
                </a:effectLst>
                <a:sym typeface="+mn-ea"/>
              </a:rPr>
              <a:t>复用以往工程</a:t>
            </a:r>
            <a:r>
              <a:rPr lang="en-US" altLang="zh-CN" kern="0">
                <a:solidFill>
                  <a:schemeClr val="tx1"/>
                </a:solidFill>
                <a:effectLst>
                  <a:outerShdw blurRad="38100" dist="19050" dir="2700000" algn="tl" rotWithShape="0">
                    <a:schemeClr val="dk1">
                      <a:alpha val="40000"/>
                    </a:schemeClr>
                  </a:outerShdw>
                </a:effectLst>
                <a:sym typeface="+mn-ea"/>
              </a:rPr>
              <a:t>sld</a:t>
            </a:r>
            <a:r>
              <a:rPr kern="0">
                <a:solidFill>
                  <a:schemeClr val="tx1"/>
                </a:solidFill>
                <a:effectLst>
                  <a:outerShdw blurRad="38100" dist="19050" dir="2700000" algn="tl" rotWithShape="0">
                    <a:schemeClr val="dk1">
                      <a:alpha val="40000"/>
                    </a:schemeClr>
                  </a:outerShdw>
                </a:effectLst>
                <a:sym typeface="+mn-ea"/>
              </a:rPr>
              <a:t>文件应注意哪些内容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49" name="TextBox 10"/>
          <p:cNvSpPr txBox="1"/>
          <p:nvPr/>
        </p:nvSpPr>
        <p:spPr>
          <a:xfrm>
            <a:off x="0" y="1087120"/>
            <a:ext cx="20231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sld</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文件</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398145" y="1732280"/>
            <a:ext cx="8566150" cy="216852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内置特定语法格式（</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Json</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语法），用于机读</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文本软件可以打开查看</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（记事本</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/UE/NotePad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强烈建议：用户</a:t>
            </a:r>
            <a:r>
              <a:rPr lang="zh-CN" altLang="en-US" kern="0" dirty="0">
                <a:solidFill>
                  <a:srgbClr val="FF0000"/>
                </a:solidFill>
                <a:latin typeface="微软雅黑" panose="020B0503020204020204" pitchFamily="34" charset="-122"/>
                <a:ea typeface="微软雅黑" panose="020B0503020204020204" pitchFamily="34" charset="-122"/>
              </a:rPr>
              <a:t>不要</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直接通过文本软件对</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sld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进行修改，以免</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造成数据污染</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破坏</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内含了</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SmartLoad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进行荷载计算的所有参数</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具有模板功能，</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可以复用（工程</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编制的</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sld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文件，可以用在工程</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中</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1"/>
          <a:stretch>
            <a:fillRect/>
          </a:stretch>
        </p:blipFill>
        <p:spPr>
          <a:xfrm>
            <a:off x="9300845" y="1087755"/>
            <a:ext cx="2707640" cy="5770245"/>
          </a:xfrm>
          <a:prstGeom prst="rect">
            <a:avLst/>
          </a:prstGeom>
        </p:spPr>
      </p:pic>
      <p:sp>
        <p:nvSpPr>
          <p:cNvPr id="13" name="TextBox 10"/>
          <p:cNvSpPr txBox="1"/>
          <p:nvPr/>
        </p:nvSpPr>
        <p:spPr>
          <a:xfrm>
            <a:off x="0" y="3900805"/>
            <a:ext cx="619188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复用以往工程</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sld</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TextBox 10"/>
          <p:cNvSpPr txBox="1"/>
          <p:nvPr/>
        </p:nvSpPr>
        <p:spPr>
          <a:xfrm>
            <a:off x="398145" y="4545965"/>
            <a:ext cx="8566150" cy="216852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sld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包含了以往工程的</a:t>
            </a:r>
            <a:r>
              <a:rPr lang="zh-CN" altLang="en-US" kern="0" dirty="0">
                <a:solidFill>
                  <a:srgbClr val="FF0000"/>
                </a:solidFill>
                <a:latin typeface="微软雅黑" panose="020B0503020204020204" pitchFamily="34" charset="-122"/>
                <a:ea typeface="微软雅黑" panose="020B0503020204020204" pitchFamily="34" charset="-122"/>
              </a:rPr>
              <a:t>使用条件</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rgbClr val="FF0000"/>
                </a:solidFill>
                <a:latin typeface="微软雅黑" panose="020B0503020204020204" pitchFamily="34" charset="-122"/>
                <a:ea typeface="微软雅黑" panose="020B0503020204020204" pitchFamily="34" charset="-122"/>
              </a:rPr>
              <a:t>须核对后</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复用</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sld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包含了以往工程的</a:t>
            </a:r>
            <a:r>
              <a:rPr lang="zh-CN" altLang="en-US" kern="0" dirty="0">
                <a:solidFill>
                  <a:srgbClr val="FF0000"/>
                </a:solidFill>
                <a:latin typeface="微软雅黑" panose="020B0503020204020204" pitchFamily="34" charset="-122"/>
                <a:ea typeface="微软雅黑" panose="020B0503020204020204" pitchFamily="34" charset="-122"/>
                <a:sym typeface="+mn-ea"/>
              </a:rPr>
              <a:t>决策信息</a:t>
            </a:r>
            <a:r>
              <a:rPr lang="zh-CN" altLang="en-US" kern="0" dirty="0">
                <a:solidFill>
                  <a:schemeClr val="tx1"/>
                </a:solidFill>
                <a:latin typeface="微软雅黑" panose="020B0503020204020204" pitchFamily="34" charset="-122"/>
                <a:ea typeface="微软雅黑" panose="020B0503020204020204" pitchFamily="34" charset="-122"/>
                <a:sym typeface="+mn-ea"/>
              </a:rPr>
              <a:t>（如删除</a:t>
            </a:r>
            <a:r>
              <a:rPr lang="en-US" altLang="zh-CN" kern="0" dirty="0">
                <a:solidFill>
                  <a:schemeClr val="tx1"/>
                </a:solidFill>
                <a:latin typeface="微软雅黑" panose="020B0503020204020204" pitchFamily="34" charset="-122"/>
                <a:ea typeface="微软雅黑" panose="020B0503020204020204" pitchFamily="34" charset="-122"/>
                <a:sym typeface="+mn-ea"/>
              </a:rPr>
              <a:t>/</a:t>
            </a:r>
            <a:r>
              <a:rPr lang="zh-CN" altLang="en-US" kern="0" dirty="0">
                <a:solidFill>
                  <a:schemeClr val="tx1"/>
                </a:solidFill>
                <a:latin typeface="微软雅黑" panose="020B0503020204020204" pitchFamily="34" charset="-122"/>
                <a:ea typeface="微软雅黑" panose="020B0503020204020204" pitchFamily="34" charset="-122"/>
                <a:sym typeface="+mn-ea"/>
              </a:rPr>
              <a:t>添加了某些工况组合）</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rgbClr val="FF0000"/>
                </a:solidFill>
                <a:latin typeface="微软雅黑" panose="020B0503020204020204" pitchFamily="34" charset="-122"/>
                <a:ea typeface="微软雅黑" panose="020B0503020204020204" pitchFamily="34" charset="-122"/>
                <a:sym typeface="+mn-ea"/>
              </a:rPr>
              <a:t>须核对后</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复用</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SmartLoad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读取</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sld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后，原工程信息中的（</a:t>
            </a:r>
            <a:r>
              <a:rPr lang="zh-CN" altLang="en-US" kern="0" dirty="0">
                <a:solidFill>
                  <a:srgbClr val="FF0000"/>
                </a:solidFill>
                <a:latin typeface="微软雅黑" panose="020B0503020204020204" pitchFamily="34" charset="-122"/>
                <a:ea typeface="微软雅黑" panose="020B0503020204020204" pitchFamily="34" charset="-122"/>
              </a:rPr>
              <a:t>使用条件</a:t>
            </a:r>
            <a:r>
              <a:rPr lang="en-US" altLang="zh-CN" kern="0" dirty="0">
                <a:solidFill>
                  <a:srgbClr val="FF0000"/>
                </a:solidFill>
                <a:latin typeface="微软雅黑" panose="020B0503020204020204" pitchFamily="34" charset="-122"/>
                <a:ea typeface="微软雅黑" panose="020B0503020204020204" pitchFamily="34" charset="-122"/>
              </a:rPr>
              <a:t>+</a:t>
            </a:r>
            <a:r>
              <a:rPr lang="zh-CN" altLang="en-US" kern="0" dirty="0">
                <a:solidFill>
                  <a:srgbClr val="FF0000"/>
                </a:solidFill>
                <a:latin typeface="微软雅黑" panose="020B0503020204020204" pitchFamily="34" charset="-122"/>
                <a:ea typeface="微软雅黑" panose="020B0503020204020204" pitchFamily="34" charset="-122"/>
              </a:rPr>
              <a:t>决策信息</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）除非人为再次修改</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初始化，否则均会与以</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保留</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避免盲目复用，以防以往工程中的</a:t>
            </a:r>
            <a:r>
              <a:rPr lang="zh-CN" altLang="en-US" kern="0" dirty="0">
                <a:solidFill>
                  <a:srgbClr val="FF0000"/>
                </a:solidFill>
                <a:latin typeface="微软雅黑" panose="020B0503020204020204" pitchFamily="34" charset="-122"/>
                <a:ea typeface="微软雅黑" panose="020B0503020204020204" pitchFamily="34" charset="-122"/>
              </a:rPr>
              <a:t>特殊考虑</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对现有工程的计算产生</a:t>
            </a:r>
            <a:r>
              <a:rPr lang="zh-CN" altLang="en-US" kern="0" dirty="0">
                <a:solidFill>
                  <a:srgbClr val="FF0000"/>
                </a:solidFill>
                <a:latin typeface="微软雅黑" panose="020B0503020204020204" pitchFamily="34" charset="-122"/>
                <a:ea typeface="微软雅黑" panose="020B0503020204020204" pitchFamily="34" charset="-122"/>
              </a:rPr>
              <a:t>不利影响</a:t>
            </a:r>
            <a:endParaRPr lang="zh-CN" altLang="en-US" kern="0" dirty="0">
              <a:solidFill>
                <a:srgbClr val="FF0000"/>
              </a:solidFill>
              <a:latin typeface="微软雅黑" panose="020B0503020204020204" pitchFamily="34" charset="-122"/>
              <a:ea typeface="微软雅黑" panose="020B0503020204020204" pitchFamily="34" charset="-122"/>
            </a:endParaRPr>
          </a:p>
        </p:txBody>
      </p:sp>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典型问题029-</a:t>
            </a:r>
            <a:r>
              <a:rPr kern="0">
                <a:solidFill>
                  <a:schemeClr val="tx1"/>
                </a:solidFill>
                <a:effectLst>
                  <a:outerShdw blurRad="38100" dist="19050" dir="2700000" algn="tl" rotWithShape="0">
                    <a:schemeClr val="dk1">
                      <a:alpha val="40000"/>
                    </a:schemeClr>
                  </a:outerShdw>
                </a:effectLst>
                <a:sym typeface="+mn-ea"/>
              </a:rPr>
              <a:t>复用以往工程</a:t>
            </a:r>
            <a:r>
              <a:rPr lang="en-US" altLang="zh-CN" kern="0">
                <a:solidFill>
                  <a:schemeClr val="tx1"/>
                </a:solidFill>
                <a:effectLst>
                  <a:outerShdw blurRad="38100" dist="19050" dir="2700000" algn="tl" rotWithShape="0">
                    <a:schemeClr val="dk1">
                      <a:alpha val="40000"/>
                    </a:schemeClr>
                  </a:outerShdw>
                </a:effectLst>
                <a:sym typeface="+mn-ea"/>
              </a:rPr>
              <a:t>sld</a:t>
            </a:r>
            <a:r>
              <a:rPr kern="0">
                <a:solidFill>
                  <a:schemeClr val="tx1"/>
                </a:solidFill>
                <a:effectLst>
                  <a:outerShdw blurRad="38100" dist="19050" dir="2700000" algn="tl" rotWithShape="0">
                    <a:schemeClr val="dk1">
                      <a:alpha val="40000"/>
                    </a:schemeClr>
                  </a:outerShdw>
                </a:effectLst>
                <a:sym typeface="+mn-ea"/>
              </a:rPr>
              <a:t>文件应注意哪些内容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49" name="TextBox 10"/>
          <p:cNvSpPr txBox="1"/>
          <p:nvPr/>
        </p:nvSpPr>
        <p:spPr>
          <a:xfrm>
            <a:off x="0" y="1087120"/>
            <a:ext cx="473519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可初始化的关键条件</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398145" y="1513205"/>
            <a:ext cx="8566150"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通用参数：</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954405" y="1962785"/>
            <a:ext cx="9496425" cy="1762125"/>
          </a:xfrm>
          <a:prstGeom prst="rect">
            <a:avLst/>
          </a:prstGeom>
        </p:spPr>
      </p:pic>
      <p:sp>
        <p:nvSpPr>
          <p:cNvPr id="3" name="TextBox 10"/>
          <p:cNvSpPr txBox="1"/>
          <p:nvPr/>
        </p:nvSpPr>
        <p:spPr>
          <a:xfrm>
            <a:off x="391795" y="3707130"/>
            <a:ext cx="8566150"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荷载组合</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954405" y="4182110"/>
            <a:ext cx="9534525" cy="571500"/>
          </a:xfrm>
          <a:prstGeom prst="rect">
            <a:avLst/>
          </a:prstGeom>
        </p:spPr>
      </p:pic>
      <p:sp>
        <p:nvSpPr>
          <p:cNvPr id="4" name="左箭头 3">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511365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a:t>
            </a:r>
            <a:r>
              <a:rPr kern="0">
                <a:solidFill>
                  <a:schemeClr val="tx1"/>
                </a:solidFill>
                <a:effectLst>
                  <a:outerShdw blurRad="38100" dist="19050" dir="2700000" algn="tl" rotWithShape="0">
                    <a:schemeClr val="dk1">
                      <a:alpha val="40000"/>
                    </a:schemeClr>
                  </a:outerShdw>
                </a:effectLst>
                <a:sym typeface="+mn-ea"/>
              </a:rPr>
              <a:t>一览</a:t>
            </a:r>
            <a:endParaRPr kern="0">
              <a:solidFill>
                <a:schemeClr val="tx1"/>
              </a:solidFill>
              <a:effectLst>
                <a:outerShdw blurRad="38100" dist="19050" dir="2700000" algn="tl" rotWithShape="0">
                  <a:schemeClr val="dk1">
                    <a:alpha val="40000"/>
                  </a:schemeClr>
                </a:outerShdw>
              </a:effectLst>
              <a:sym typeface="+mn-ea"/>
            </a:endParaRPr>
          </a:p>
        </p:txBody>
      </p:sp>
      <p:sp>
        <p:nvSpPr>
          <p:cNvPr id="4" name="TextBox 10"/>
          <p:cNvSpPr txBox="1"/>
          <p:nvPr/>
        </p:nvSpPr>
        <p:spPr>
          <a:xfrm>
            <a:off x="191770" y="1307465"/>
            <a:ext cx="12190730" cy="5584825"/>
          </a:xfrm>
          <a:prstGeom prst="rect">
            <a:avLst/>
          </a:prstGeom>
          <a:noFill/>
        </p:spPr>
        <p:txBody>
          <a:bodyPr wrap="square" rtlCol="0">
            <a:spAutoFit/>
          </a:bodyPr>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 action="ppaction://hlinksldjump"/>
              </a:rPr>
              <a:t>典型问题018-新塔计算和老塔验算的区别？</a:t>
            </a:r>
            <a:endParaRPr lang="en-US" altLang="zh-CN"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2" action="ppaction://hlinksldjump"/>
              </a:rPr>
              <a:t>典型问题019-未断线张力独立计算or采用覆冰张力？</a:t>
            </a:r>
            <a:endParaRPr lang="en-US" altLang="zh-CN"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3" action="ppaction://hlinksldjump"/>
              </a:rPr>
              <a:t>典型问题020-未脱冰侧张力独立计算or采用覆冰张力？</a:t>
            </a:r>
            <a:endParaRPr lang="en-US" altLang="zh-CN"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4" action="ppaction://hlinksldjump"/>
              </a:rPr>
              <a:t>典型问题021-验冰张力独立计算or采用覆冰张力？</a:t>
            </a:r>
            <a:endParaRPr lang="en-US" altLang="zh-CN"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5" action="ppaction://hlinksldjump"/>
              </a:rPr>
              <a:t>典型问题022-什么时候需要手动设定不平衡力计算？</a:t>
            </a:r>
            <a:endParaRPr lang="en-US" altLang="zh-CN" sz="1400" kern="0">
              <a:solidFill>
                <a:schemeClr val="tx1"/>
              </a:solidFill>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6" action="ppaction://hlinksldjump"/>
              </a:rPr>
              <a:t>典型问题023-脱冰跳跃如何设定？</a:t>
            </a:r>
            <a:endParaRPr lang="en-US" altLang="zh-CN" sz="1400" kern="0">
              <a:solidFill>
                <a:schemeClr val="tx1"/>
              </a:solidFill>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7" action="ppaction://hlinksldjump"/>
              </a:rPr>
              <a:t>典型问题024-导地线参数应注意哪些问题？</a:t>
            </a:r>
            <a:endParaRPr lang="en-US" altLang="zh-CN" sz="1400" kern="0">
              <a:solidFill>
                <a:schemeClr val="tx1"/>
              </a:solidFill>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8" action="ppaction://hlinksldjump"/>
              </a:rPr>
              <a:t>典型问题025-安装工况有哪些方便需要补充考虑？</a:t>
            </a:r>
            <a:endParaRPr lang="en-US" altLang="zh-CN" sz="1400" kern="0">
              <a:solidFill>
                <a:schemeClr val="tx1"/>
              </a:solidFill>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9" action="ppaction://hlinksldjump"/>
              </a:rPr>
              <a:t>典型问题026-</a:t>
            </a:r>
            <a:r>
              <a:rPr sz="1400" kern="0">
                <a:effectLst>
                  <a:outerShdw blurRad="38100" dist="19050" dir="2700000" algn="tl" rotWithShape="0">
                    <a:schemeClr val="dk1">
                      <a:alpha val="40000"/>
                    </a:schemeClr>
                  </a:outerShdw>
                </a:effectLst>
                <a:sym typeface="+mn-ea"/>
                <a:hlinkClick r:id="rId9" action="ppaction://hlinksldjump"/>
              </a:rPr>
              <a:t>新规程中绝缘子遮挡效应如何考虑？</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0" action="ppaction://hlinksldjump"/>
              </a:rPr>
              <a:t>典型问题027-</a:t>
            </a:r>
            <a:r>
              <a:rPr sz="1400" kern="0">
                <a:effectLst>
                  <a:outerShdw blurRad="38100" dist="19050" dir="2700000" algn="tl" rotWithShape="0">
                    <a:schemeClr val="dk1">
                      <a:alpha val="40000"/>
                    </a:schemeClr>
                  </a:outerShdw>
                </a:effectLst>
                <a:sym typeface="+mn-ea"/>
                <a:hlinkClick r:id="rId10" action="ppaction://hlinksldjump"/>
              </a:rPr>
              <a:t>电气计算结果中</a:t>
            </a:r>
            <a:r>
              <a:rPr lang="en-US" altLang="zh-CN" sz="1400" kern="0">
                <a:effectLst>
                  <a:outerShdw blurRad="38100" dist="19050" dir="2700000" algn="tl" rotWithShape="0">
                    <a:schemeClr val="dk1">
                      <a:alpha val="40000"/>
                    </a:schemeClr>
                  </a:outerShdw>
                </a:effectLst>
                <a:sym typeface="+mn-ea"/>
                <a:hlinkClick r:id="rId10" action="ppaction://hlinksldjump"/>
              </a:rPr>
              <a:t>“</a:t>
            </a:r>
            <a:r>
              <a:rPr sz="1400" kern="0">
                <a:effectLst>
                  <a:outerShdw blurRad="38100" dist="19050" dir="2700000" algn="tl" rotWithShape="0">
                    <a:schemeClr val="dk1">
                      <a:alpha val="40000"/>
                    </a:schemeClr>
                  </a:outerShdw>
                </a:effectLst>
                <a:sym typeface="+mn-ea"/>
                <a:hlinkClick r:id="rId10" action="ppaction://hlinksldjump"/>
              </a:rPr>
              <a:t>前后侧荷载是否合并</a:t>
            </a:r>
            <a:r>
              <a:rPr lang="en-US" altLang="zh-CN" sz="1400" kern="0">
                <a:effectLst>
                  <a:outerShdw blurRad="38100" dist="19050" dir="2700000" algn="tl" rotWithShape="0">
                    <a:schemeClr val="dk1">
                      <a:alpha val="40000"/>
                    </a:schemeClr>
                  </a:outerShdw>
                </a:effectLst>
                <a:sym typeface="+mn-ea"/>
                <a:hlinkClick r:id="rId10" action="ppaction://hlinksldjump"/>
              </a:rPr>
              <a:t>”</a:t>
            </a:r>
            <a:r>
              <a:rPr sz="1400" kern="0">
                <a:effectLst>
                  <a:outerShdw blurRad="38100" dist="19050" dir="2700000" algn="tl" rotWithShape="0">
                    <a:schemeClr val="dk1">
                      <a:alpha val="40000"/>
                    </a:schemeClr>
                  </a:outerShdw>
                </a:effectLst>
                <a:sym typeface="+mn-ea"/>
                <a:hlinkClick r:id="rId10" action="ppaction://hlinksldjump"/>
              </a:rPr>
              <a:t>影响哪些内容？</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1" action="ppaction://hlinksldjump"/>
              </a:rPr>
              <a:t>典型问题028-</a:t>
            </a:r>
            <a:r>
              <a:rPr sz="1400" kern="0">
                <a:effectLst>
                  <a:outerShdw blurRad="38100" dist="19050" dir="2700000" algn="tl" rotWithShape="0">
                    <a:schemeClr val="dk1">
                      <a:alpha val="40000"/>
                    </a:schemeClr>
                  </a:outerShdw>
                </a:effectLst>
                <a:sym typeface="+mn-ea"/>
                <a:hlinkClick r:id="rId11" action="ppaction://hlinksldjump"/>
              </a:rPr>
              <a:t>结构初始荷载一般塔与特殊塔的区别？</a:t>
            </a:r>
            <a:endParaRPr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2" action="ppaction://hlinksldjump"/>
              </a:rPr>
              <a:t>典型问题029-</a:t>
            </a:r>
            <a:r>
              <a:rPr sz="1400" kern="0">
                <a:effectLst>
                  <a:outerShdw blurRad="38100" dist="19050" dir="2700000" algn="tl" rotWithShape="0">
                    <a:schemeClr val="dk1">
                      <a:alpha val="40000"/>
                    </a:schemeClr>
                  </a:outerShdw>
                </a:effectLst>
                <a:sym typeface="+mn-ea"/>
                <a:hlinkClick r:id="rId12" action="ppaction://hlinksldjump"/>
              </a:rPr>
              <a:t>复用以往工程</a:t>
            </a:r>
            <a:r>
              <a:rPr lang="en-US" altLang="zh-CN" sz="1400" kern="0">
                <a:effectLst>
                  <a:outerShdw blurRad="38100" dist="19050" dir="2700000" algn="tl" rotWithShape="0">
                    <a:schemeClr val="dk1">
                      <a:alpha val="40000"/>
                    </a:schemeClr>
                  </a:outerShdw>
                </a:effectLst>
                <a:sym typeface="+mn-ea"/>
                <a:hlinkClick r:id="rId12" action="ppaction://hlinksldjump"/>
              </a:rPr>
              <a:t>sld</a:t>
            </a:r>
            <a:r>
              <a:rPr sz="1400" kern="0">
                <a:effectLst>
                  <a:outerShdw blurRad="38100" dist="19050" dir="2700000" algn="tl" rotWithShape="0">
                    <a:schemeClr val="dk1">
                      <a:alpha val="40000"/>
                    </a:schemeClr>
                  </a:outerShdw>
                </a:effectLst>
                <a:sym typeface="+mn-ea"/>
                <a:hlinkClick r:id="rId12" action="ppaction://hlinksldjump"/>
              </a:rPr>
              <a:t>文件应注意哪些内容？</a:t>
            </a:r>
            <a:endParaRPr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3" action="ppaction://hlinksldjump"/>
              </a:rPr>
              <a:t>典型问题030-</a:t>
            </a:r>
            <a:r>
              <a:rPr sz="1400" kern="0">
                <a:effectLst>
                  <a:outerShdw blurRad="38100" dist="19050" dir="2700000" algn="tl" rotWithShape="0">
                    <a:schemeClr val="dk1">
                      <a:alpha val="40000"/>
                    </a:schemeClr>
                  </a:outerShdw>
                </a:effectLst>
                <a:sym typeface="+mn-ea"/>
                <a:hlinkClick r:id="rId13" action="ppaction://hlinksldjump"/>
              </a:rPr>
              <a:t>是否将前侧设置为荷载大侧？</a:t>
            </a:r>
            <a:endParaRPr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4" action="ppaction://hlinksldjump"/>
              </a:rPr>
              <a:t>典型问题031-</a:t>
            </a:r>
            <a:r>
              <a:rPr sz="1400" kern="0">
                <a:effectLst>
                  <a:outerShdw blurRad="38100" dist="19050" dir="2700000" algn="tl" rotWithShape="0">
                    <a:schemeClr val="dk1">
                      <a:alpha val="40000"/>
                    </a:schemeClr>
                  </a:outerShdw>
                </a:effectLst>
                <a:sym typeface="+mn-ea"/>
                <a:hlinkClick r:id="rId14" action="ppaction://hlinksldjump"/>
              </a:rPr>
              <a:t>未断线状态张力计算如何设置？</a:t>
            </a:r>
            <a:endParaRPr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hlinkClick r:id="rId15" action="ppaction://hlinksldjump"/>
              </a:rPr>
              <a:t>典型问题</a:t>
            </a:r>
            <a:r>
              <a:rPr lang="en-US" altLang="zh-CN" sz="1400" kern="0">
                <a:effectLst>
                  <a:outerShdw blurRad="38100" dist="19050" dir="2700000" algn="tl" rotWithShape="0">
                    <a:schemeClr val="dk1">
                      <a:alpha val="40000"/>
                    </a:schemeClr>
                  </a:outerShdw>
                </a:effectLst>
                <a:hlinkClick r:id="rId15" action="ppaction://hlinksldjump"/>
              </a:rPr>
              <a:t>032-</a:t>
            </a:r>
            <a:r>
              <a:rPr lang="zh-CN" altLang="en-US" sz="1400" kern="0">
                <a:effectLst>
                  <a:outerShdw blurRad="38100" dist="19050" dir="2700000" algn="tl" rotWithShape="0">
                    <a:schemeClr val="dk1">
                      <a:alpha val="40000"/>
                    </a:schemeClr>
                  </a:outerShdw>
                </a:effectLst>
                <a:hlinkClick r:id="rId15" action="ppaction://hlinksldjump"/>
              </a:rPr>
              <a:t>单侧双分支（地线）如何设定？</a:t>
            </a:r>
            <a:endParaRPr lang="zh-CN" altLang="en-US" sz="1400" kern="0">
              <a:effectLst>
                <a:outerShdw blurRad="38100" dist="19050" dir="2700000" algn="tl" rotWithShape="0">
                  <a:schemeClr val="dk1">
                    <a:alpha val="40000"/>
                  </a:schemeClr>
                </a:outerShdw>
              </a:effectLst>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hlinkClick r:id="rId16" action="ppaction://hlinksldjump"/>
              </a:rPr>
              <a:t>典型问题</a:t>
            </a:r>
            <a:r>
              <a:rPr lang="en-US" altLang="zh-CN" sz="1400" kern="0">
                <a:effectLst>
                  <a:outerShdw blurRad="38100" dist="19050" dir="2700000" algn="tl" rotWithShape="0">
                    <a:schemeClr val="dk1">
                      <a:alpha val="40000"/>
                    </a:schemeClr>
                  </a:outerShdw>
                </a:effectLst>
                <a:hlinkClick r:id="rId16" action="ppaction://hlinksldjump"/>
              </a:rPr>
              <a:t>033-</a:t>
            </a:r>
            <a:r>
              <a:rPr lang="zh-CN" altLang="en-US" sz="1400" kern="0">
                <a:effectLst>
                  <a:outerShdw blurRad="38100" dist="19050" dir="2700000" algn="tl" rotWithShape="0">
                    <a:schemeClr val="dk1">
                      <a:alpha val="40000"/>
                    </a:schemeClr>
                  </a:outerShdw>
                </a:effectLst>
                <a:hlinkClick r:id="rId16" action="ppaction://hlinksldjump"/>
              </a:rPr>
              <a:t>孤立档计算应注意哪些问题？</a:t>
            </a:r>
            <a:endParaRPr lang="zh-CN" altLang="en-US" sz="1400" kern="0">
              <a:effectLst>
                <a:outerShdw blurRad="38100" dist="19050" dir="2700000" algn="tl" rotWithShape="0">
                  <a:schemeClr val="dk1">
                    <a:alpha val="40000"/>
                  </a:schemeClr>
                </a:outerShdw>
              </a:effectLst>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sym typeface="+mn-ea"/>
                <a:hlinkClick r:id="rId17" action="ppaction://hlinksldjump"/>
              </a:rPr>
              <a:t>典型问题</a:t>
            </a:r>
            <a:r>
              <a:rPr lang="en-US" altLang="zh-CN" sz="1400" kern="0">
                <a:effectLst>
                  <a:outerShdw blurRad="38100" dist="19050" dir="2700000" algn="tl" rotWithShape="0">
                    <a:schemeClr val="dk1">
                      <a:alpha val="40000"/>
                    </a:schemeClr>
                  </a:outerShdw>
                </a:effectLst>
                <a:sym typeface="+mn-ea"/>
                <a:hlinkClick r:id="rId17" action="ppaction://hlinksldjump"/>
              </a:rPr>
              <a:t>034-</a:t>
            </a:r>
            <a:r>
              <a:rPr lang="zh-CN" altLang="en-US" sz="1400" kern="0">
                <a:effectLst>
                  <a:outerShdw blurRad="38100" dist="19050" dir="2700000" algn="tl" rotWithShape="0">
                    <a:schemeClr val="dk1">
                      <a:alpha val="40000"/>
                    </a:schemeClr>
                  </a:outerShdw>
                </a:effectLst>
                <a:sym typeface="+mn-ea"/>
                <a:hlinkClick r:id="rId17" action="ppaction://hlinksldjump"/>
              </a:rPr>
              <a:t>如何模拟信号设备同塔公用负载？</a:t>
            </a:r>
            <a:endParaRPr lang="zh-CN" altLang="en-US" sz="1400" kern="0">
              <a:effectLst>
                <a:outerShdw blurRad="38100" dist="19050" dir="2700000" algn="tl" rotWithShape="0">
                  <a:schemeClr val="dk1">
                    <a:alpha val="40000"/>
                  </a:schemeClr>
                </a:outerShdw>
              </a:effectLst>
            </a:endParaRPr>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典型问题030-</a:t>
            </a:r>
            <a:r>
              <a:rPr kern="0">
                <a:solidFill>
                  <a:schemeClr val="tx1"/>
                </a:solidFill>
                <a:effectLst>
                  <a:outerShdw blurRad="38100" dist="19050" dir="2700000" algn="tl" rotWithShape="0">
                    <a:schemeClr val="dk1">
                      <a:alpha val="40000"/>
                    </a:schemeClr>
                  </a:outerShdw>
                </a:effectLst>
                <a:sym typeface="+mn-ea"/>
              </a:rPr>
              <a:t>是否将前侧设置为荷载大侧</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49" name="TextBox 10"/>
          <p:cNvSpPr txBox="1"/>
          <p:nvPr/>
        </p:nvSpPr>
        <p:spPr>
          <a:xfrm>
            <a:off x="0" y="1087120"/>
            <a:ext cx="255905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张力计算设置</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398145" y="1732280"/>
            <a:ext cx="8566150" cy="1337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设置习惯参考江苏院</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均有大院习惯支持，任选其一即可</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影响</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前后侧有差力差</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的荷载组合</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计算（如大风</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覆冰</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前后侧有张力差</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5363845" y="1151255"/>
            <a:ext cx="6600825" cy="581025"/>
          </a:xfrm>
          <a:prstGeom prst="rect">
            <a:avLst/>
          </a:prstGeom>
        </p:spPr>
      </p:pic>
      <p:sp>
        <p:nvSpPr>
          <p:cNvPr id="3" name="矩形 2"/>
          <p:cNvSpPr/>
          <p:nvPr/>
        </p:nvSpPr>
        <p:spPr>
          <a:xfrm>
            <a:off x="7099300" y="3421380"/>
            <a:ext cx="2626360" cy="6807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9" name="直接箭头连接符 18"/>
          <p:cNvCxnSpPr/>
          <p:nvPr/>
        </p:nvCxnSpPr>
        <p:spPr>
          <a:xfrm flipV="1">
            <a:off x="9705975" y="2867660"/>
            <a:ext cx="95885" cy="57531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20" name="直接箭头连接符 19"/>
          <p:cNvCxnSpPr/>
          <p:nvPr/>
        </p:nvCxnSpPr>
        <p:spPr>
          <a:xfrm>
            <a:off x="9725025" y="4065905"/>
            <a:ext cx="163195" cy="56578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21" name="文本框 20"/>
          <p:cNvSpPr txBox="1"/>
          <p:nvPr/>
        </p:nvSpPr>
        <p:spPr>
          <a:xfrm>
            <a:off x="9832975" y="2979420"/>
            <a:ext cx="1031240" cy="368300"/>
          </a:xfrm>
          <a:prstGeom prst="rect">
            <a:avLst/>
          </a:prstGeom>
          <a:noFill/>
        </p:spPr>
        <p:txBody>
          <a:bodyPr wrap="none" rtlCol="0">
            <a:spAutoFit/>
          </a:bodyPr>
          <a:p>
            <a:pPr algn="l"/>
            <a:r>
              <a:rPr lang="en-US"/>
              <a:t>TH</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120</a:t>
            </a:r>
            <a:endParaRPr lang="en-US"/>
          </a:p>
        </p:txBody>
      </p:sp>
      <p:sp>
        <p:nvSpPr>
          <p:cNvPr id="22" name="文本框 21"/>
          <p:cNvSpPr txBox="1"/>
          <p:nvPr/>
        </p:nvSpPr>
        <p:spPr>
          <a:xfrm>
            <a:off x="9871075" y="4184650"/>
            <a:ext cx="1045845" cy="368300"/>
          </a:xfrm>
          <a:prstGeom prst="rect">
            <a:avLst/>
          </a:prstGeom>
          <a:noFill/>
        </p:spPr>
        <p:txBody>
          <a:bodyPr wrap="none" rtlCol="0">
            <a:spAutoFit/>
          </a:bodyPr>
          <a:p>
            <a:pPr algn="l"/>
            <a:r>
              <a:rPr lang="en-US"/>
              <a:t>T</a:t>
            </a:r>
            <a:r>
              <a:rPr lang="en-US" altLang="zh-CN"/>
              <a:t>Q</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a:t>
            </a:r>
            <a:r>
              <a:rPr 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a:t>
            </a:r>
            <a:endParaRPr lang="en-US"/>
          </a:p>
        </p:txBody>
      </p:sp>
      <p:sp>
        <p:nvSpPr>
          <p:cNvPr id="6" name="TextBox 10"/>
          <p:cNvSpPr txBox="1"/>
          <p:nvPr/>
        </p:nvSpPr>
        <p:spPr>
          <a:xfrm>
            <a:off x="852170" y="2975610"/>
            <a:ext cx="5623560" cy="50673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如选中</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前侧设置为大张力侧</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，则节点力计算时：</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1449070" y="3310890"/>
            <a:ext cx="4310380" cy="922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前侧张力</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=max{TQ,TH}=120</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0" defTabSz="1218565" fontAlgn="auto">
              <a:lnSpc>
                <a:spcPct val="150000"/>
              </a:lnSpc>
              <a:buFont typeface="Arial" panose="020B0604020202020204" pitchFamily="34" charset="0"/>
              <a:buNone/>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后侧张力</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=min{TQ,TH}=100</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10"/>
          <p:cNvSpPr txBox="1"/>
          <p:nvPr/>
        </p:nvSpPr>
        <p:spPr>
          <a:xfrm>
            <a:off x="922020" y="4046220"/>
            <a:ext cx="5623560" cy="50673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如选中</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张力计算时不作调整</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，则节点力计算时：</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TextBox 10"/>
          <p:cNvSpPr txBox="1"/>
          <p:nvPr/>
        </p:nvSpPr>
        <p:spPr>
          <a:xfrm>
            <a:off x="1509395" y="4428490"/>
            <a:ext cx="4310380" cy="922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前侧张力</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=TQ=100</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0" defTabSz="1218565" fontAlgn="auto">
              <a:lnSpc>
                <a:spcPct val="150000"/>
              </a:lnSpc>
              <a:buFont typeface="Arial" panose="020B0604020202020204" pitchFamily="34" charset="0"/>
              <a:buNone/>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后侧张力</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=TH=120</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TextBox 10"/>
          <p:cNvSpPr txBox="1"/>
          <p:nvPr/>
        </p:nvSpPr>
        <p:spPr>
          <a:xfrm>
            <a:off x="922020" y="5220970"/>
            <a:ext cx="7971155" cy="50673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一般情况下，以上设置差异对杆塔承载能力计算</a:t>
            </a:r>
            <a:r>
              <a:rPr lang="zh-CN" altLang="en-US" kern="0" dirty="0">
                <a:solidFill>
                  <a:srgbClr val="FF0000"/>
                </a:solidFill>
                <a:latin typeface="微软雅黑" panose="020B0503020204020204" pitchFamily="34" charset="-122"/>
                <a:ea typeface="微软雅黑" panose="020B0503020204020204" pitchFamily="34" charset="-122"/>
              </a:rPr>
              <a:t>影响有限</a:t>
            </a:r>
            <a:endParaRPr lang="zh-CN" altLang="en-US" kern="0" dirty="0">
              <a:solidFill>
                <a:srgbClr val="FF0000"/>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398145" y="5951855"/>
            <a:ext cx="7971155" cy="506730"/>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一般建议：</a:t>
            </a:r>
            <a:r>
              <a:rPr lang="zh-CN" altLang="en-US" kern="0" dirty="0">
                <a:solidFill>
                  <a:srgbClr val="FF0000"/>
                </a:solidFill>
                <a:latin typeface="微软雅黑" panose="020B0503020204020204" pitchFamily="34" charset="-122"/>
                <a:ea typeface="微软雅黑" panose="020B0503020204020204" pitchFamily="34" charset="-122"/>
              </a:rPr>
              <a:t>新算塔</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选择前侧作为大张力侧，</a:t>
            </a:r>
            <a:r>
              <a:rPr lang="zh-CN" altLang="en-US" kern="0" dirty="0">
                <a:solidFill>
                  <a:srgbClr val="FF0000"/>
                </a:solidFill>
                <a:latin typeface="微软雅黑" panose="020B0503020204020204" pitchFamily="34" charset="-122"/>
                <a:ea typeface="微软雅黑" panose="020B0503020204020204" pitchFamily="34" charset="-122"/>
              </a:rPr>
              <a:t>验算塔</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选择不作调整</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左箭头 4">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典型问题031-</a:t>
            </a:r>
            <a:r>
              <a:rPr kern="0">
                <a:solidFill>
                  <a:schemeClr val="tx1"/>
                </a:solidFill>
                <a:effectLst>
                  <a:outerShdw blurRad="38100" dist="19050" dir="2700000" algn="tl" rotWithShape="0">
                    <a:schemeClr val="dk1">
                      <a:alpha val="40000"/>
                    </a:schemeClr>
                  </a:outerShdw>
                </a:effectLst>
                <a:sym typeface="+mn-ea"/>
              </a:rPr>
              <a:t>未断线状态张力计算如何设置</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49" name="TextBox 10"/>
          <p:cNvSpPr txBox="1"/>
          <p:nvPr/>
        </p:nvSpPr>
        <p:spPr>
          <a:xfrm>
            <a:off x="0" y="1087120"/>
            <a:ext cx="400621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未断线张力</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计算设置</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398145" y="1732280"/>
            <a:ext cx="8566150"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设置习惯参考安徽院建议</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设定的影响</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5" name="图片 14"/>
          <p:cNvPicPr>
            <a:picLocks noChangeAspect="1"/>
          </p:cNvPicPr>
          <p:nvPr/>
        </p:nvPicPr>
        <p:blipFill>
          <a:blip r:embed="rId1"/>
          <a:stretch>
            <a:fillRect/>
          </a:stretch>
        </p:blipFill>
        <p:spPr>
          <a:xfrm>
            <a:off x="5517515" y="1087120"/>
            <a:ext cx="6581775" cy="571500"/>
          </a:xfrm>
          <a:prstGeom prst="rect">
            <a:avLst/>
          </a:prstGeom>
        </p:spPr>
      </p:pic>
      <p:sp>
        <p:nvSpPr>
          <p:cNvPr id="16" name="TextBox 10"/>
          <p:cNvSpPr txBox="1"/>
          <p:nvPr/>
        </p:nvSpPr>
        <p:spPr>
          <a:xfrm>
            <a:off x="652145" y="2656840"/>
            <a:ext cx="10013315" cy="92202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对于悬垂直线</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转角塔：无影响</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对于一般耐张塔</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终端塔（此时</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TH=0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7569835" y="3096260"/>
            <a:ext cx="2598420" cy="355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8" name="直接箭头连接符 17"/>
          <p:cNvCxnSpPr/>
          <p:nvPr/>
        </p:nvCxnSpPr>
        <p:spPr>
          <a:xfrm flipV="1">
            <a:off x="10148570" y="2542540"/>
            <a:ext cx="95885" cy="57531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23" name="直接箭头连接符 22"/>
          <p:cNvCxnSpPr/>
          <p:nvPr/>
        </p:nvCxnSpPr>
        <p:spPr>
          <a:xfrm>
            <a:off x="10167620" y="3455035"/>
            <a:ext cx="163195" cy="56578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24" name="文本框 23"/>
          <p:cNvSpPr txBox="1"/>
          <p:nvPr/>
        </p:nvSpPr>
        <p:spPr>
          <a:xfrm>
            <a:off x="10275570" y="2654300"/>
            <a:ext cx="459740" cy="368300"/>
          </a:xfrm>
          <a:prstGeom prst="rect">
            <a:avLst/>
          </a:prstGeom>
          <a:noFill/>
        </p:spPr>
        <p:txBody>
          <a:bodyPr wrap="none" rtlCol="0">
            <a:spAutoFit/>
          </a:bodyPr>
          <a:p>
            <a:pPr algn="l"/>
            <a:r>
              <a:rPr lang="en-US"/>
              <a:t>TH</a:t>
            </a:r>
            <a:endParaRPr lang="en-US"/>
          </a:p>
        </p:txBody>
      </p:sp>
      <p:sp>
        <p:nvSpPr>
          <p:cNvPr id="25" name="文本框 24"/>
          <p:cNvSpPr txBox="1"/>
          <p:nvPr/>
        </p:nvSpPr>
        <p:spPr>
          <a:xfrm>
            <a:off x="10313670" y="3573780"/>
            <a:ext cx="474345" cy="368300"/>
          </a:xfrm>
          <a:prstGeom prst="rect">
            <a:avLst/>
          </a:prstGeom>
          <a:noFill/>
        </p:spPr>
        <p:txBody>
          <a:bodyPr wrap="none" rtlCol="0">
            <a:spAutoFit/>
          </a:bodyPr>
          <a:p>
            <a:pPr algn="l"/>
            <a:r>
              <a:rPr lang="en-US"/>
              <a:t>T</a:t>
            </a:r>
            <a:r>
              <a:rPr lang="en-US" altLang="zh-CN"/>
              <a:t>Q</a:t>
            </a:r>
            <a:endParaRPr lang="en-US"/>
          </a:p>
        </p:txBody>
      </p:sp>
      <p:graphicFrame>
        <p:nvGraphicFramePr>
          <p:cNvPr id="26" name="对象 25">
            <a:hlinkClick r:id="" action="ppaction://ole?verb="/>
          </p:cNvPr>
          <p:cNvGraphicFramePr>
            <a:graphicFrameLocks noChangeAspect="1"/>
          </p:cNvGraphicFramePr>
          <p:nvPr/>
        </p:nvGraphicFramePr>
        <p:xfrm>
          <a:off x="3681095" y="3730625"/>
          <a:ext cx="2273300" cy="881380"/>
        </p:xfrm>
        <a:graphic>
          <a:graphicData uri="http://schemas.openxmlformats.org/presentationml/2006/ole">
            <mc:AlternateContent xmlns:mc="http://schemas.openxmlformats.org/markup-compatibility/2006">
              <mc:Choice xmlns:v="urn:schemas-microsoft-com:vml" Requires="v">
                <p:oleObj spid="_x0000_s1025" name="" r:id="rId2" imgW="1803400" imgH="698500" progId="Equation.KSEE3">
                  <p:embed/>
                </p:oleObj>
              </mc:Choice>
              <mc:Fallback>
                <p:oleObj name="" r:id="rId2" imgW="1803400" imgH="698500" progId="Equation.KSEE3">
                  <p:embed/>
                  <p:pic>
                    <p:nvPicPr>
                      <p:cNvPr id="0" name="图片 1024"/>
                      <p:cNvPicPr/>
                      <p:nvPr/>
                    </p:nvPicPr>
                    <p:blipFill>
                      <a:blip r:embed="rId3"/>
                      <a:stretch>
                        <a:fillRect/>
                      </a:stretch>
                    </p:blipFill>
                    <p:spPr>
                      <a:xfrm>
                        <a:off x="3681095" y="3730625"/>
                        <a:ext cx="2273300" cy="881380"/>
                      </a:xfrm>
                      <a:prstGeom prst="rect">
                        <a:avLst/>
                      </a:prstGeom>
                    </p:spPr>
                  </p:pic>
                </p:oleObj>
              </mc:Fallback>
            </mc:AlternateContent>
          </a:graphicData>
        </a:graphic>
      </p:graphicFrame>
      <p:graphicFrame>
        <p:nvGraphicFramePr>
          <p:cNvPr id="27" name="对象 26">
            <a:hlinkClick r:id="" action="ppaction://ole?verb="/>
          </p:cNvPr>
          <p:cNvGraphicFramePr>
            <a:graphicFrameLocks noChangeAspect="1"/>
          </p:cNvGraphicFramePr>
          <p:nvPr/>
        </p:nvGraphicFramePr>
        <p:xfrm>
          <a:off x="3694430" y="4792980"/>
          <a:ext cx="2317115" cy="579755"/>
        </p:xfrm>
        <a:graphic>
          <a:graphicData uri="http://schemas.openxmlformats.org/presentationml/2006/ole">
            <mc:AlternateContent xmlns:mc="http://schemas.openxmlformats.org/markup-compatibility/2006">
              <mc:Choice xmlns:v="urn:schemas-microsoft-com:vml" Requires="v">
                <p:oleObj spid="_x0000_s28" name="" r:id="rId4" imgW="1930400" imgH="482600" progId="Equation.KSEE3">
                  <p:embed/>
                </p:oleObj>
              </mc:Choice>
              <mc:Fallback>
                <p:oleObj name="" r:id="rId4" imgW="1930400" imgH="482600" progId="Equation.KSEE3">
                  <p:embed/>
                  <p:pic>
                    <p:nvPicPr>
                      <p:cNvPr id="0" name="图片 1024"/>
                      <p:cNvPicPr/>
                      <p:nvPr/>
                    </p:nvPicPr>
                    <p:blipFill>
                      <a:blip r:embed="rId5"/>
                      <a:stretch>
                        <a:fillRect/>
                      </a:stretch>
                    </p:blipFill>
                    <p:spPr>
                      <a:xfrm>
                        <a:off x="3694430" y="4792980"/>
                        <a:ext cx="2317115" cy="579755"/>
                      </a:xfrm>
                      <a:prstGeom prst="rect">
                        <a:avLst/>
                      </a:prstGeom>
                    </p:spPr>
                  </p:pic>
                </p:oleObj>
              </mc:Fallback>
            </mc:AlternateContent>
          </a:graphicData>
        </a:graphic>
      </p:graphicFrame>
      <p:sp>
        <p:nvSpPr>
          <p:cNvPr id="29" name="TextBox 10"/>
          <p:cNvSpPr txBox="1"/>
          <p:nvPr/>
        </p:nvSpPr>
        <p:spPr>
          <a:xfrm>
            <a:off x="1028700" y="3587115"/>
            <a:ext cx="2652395" cy="506730"/>
          </a:xfrm>
          <a:prstGeom prst="rect">
            <a:avLst/>
          </a:prstGeom>
          <a:noFill/>
        </p:spPr>
        <p:txBody>
          <a:bodyPr wrap="square" rtlCol="0">
            <a:spAutoFit/>
          </a:bodyPr>
          <a:p>
            <a:pPr marL="342900" indent="-342900" defTabSz="1218565" fontAlgn="auto">
              <a:lnSpc>
                <a:spcPct val="150000"/>
              </a:lnSpc>
              <a:buFont typeface="+mj-ea"/>
              <a:buAutoNum type="circleNumDbPlain"/>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前侧设置为大张力侧</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10"/>
          <p:cNvSpPr txBox="1"/>
          <p:nvPr/>
        </p:nvSpPr>
        <p:spPr>
          <a:xfrm>
            <a:off x="1028700" y="4577715"/>
            <a:ext cx="2652395" cy="506730"/>
          </a:xfrm>
          <a:prstGeom prst="rect">
            <a:avLst/>
          </a:prstGeom>
          <a:noFill/>
        </p:spPr>
        <p:txBody>
          <a:bodyPr wrap="square" rtlCol="0">
            <a:spAutoFit/>
          </a:bodyPr>
          <a:p>
            <a:pPr marL="342900" indent="-342900" defTabSz="1218565" fontAlgn="auto">
              <a:lnSpc>
                <a:spcPct val="150000"/>
              </a:lnSpc>
              <a:buFont typeface="+mj-ea"/>
              <a:buAutoNum type="circleNumDbPlain" startAt="2"/>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使用当前侧对应张力</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10"/>
          <p:cNvSpPr txBox="1"/>
          <p:nvPr/>
        </p:nvSpPr>
        <p:spPr>
          <a:xfrm>
            <a:off x="1066800" y="5414645"/>
            <a:ext cx="7740650" cy="1337945"/>
          </a:xfrm>
          <a:prstGeom prst="rect">
            <a:avLst/>
          </a:prstGeom>
          <a:noFill/>
        </p:spPr>
        <p:txBody>
          <a:bodyPr wrap="square" rtlCol="0">
            <a:spAutoFit/>
          </a:bodyPr>
          <a:p>
            <a:pPr marL="342900" indent="-342900" defTabSz="1218565" fontAlgn="auto">
              <a:lnSpc>
                <a:spcPct val="150000"/>
              </a:lnSpc>
              <a:buFont typeface="+mj-ea"/>
              <a:buAutoNum type="circleNumDbPlain" startAt="3"/>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差异 ：前者水平合力更大，后者张力合力更大</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mj-ea"/>
              <a:buAutoNum type="circleNumDbPlain" startAt="3"/>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对于一般塔，影响有限</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mj-ea"/>
              <a:buAutoNum type="circleNumDbPlain" startAt="3"/>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对于终端塔，影响相较一般塔偏大                             </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32" name="对象 31">
            <a:hlinkClick r:id="" action="ppaction://ole?verb="/>
          </p:cNvPr>
          <p:cNvGraphicFramePr>
            <a:graphicFrameLocks noChangeAspect="1"/>
          </p:cNvGraphicFramePr>
          <p:nvPr/>
        </p:nvGraphicFramePr>
        <p:xfrm>
          <a:off x="6394768" y="5610225"/>
          <a:ext cx="1174750" cy="550545"/>
        </p:xfrm>
        <a:graphic>
          <a:graphicData uri="http://schemas.openxmlformats.org/presentationml/2006/ole">
            <mc:AlternateContent xmlns:mc="http://schemas.openxmlformats.org/markup-compatibility/2006">
              <mc:Choice xmlns:v="urn:schemas-microsoft-com:vml" Requires="v">
                <p:oleObj spid="_x0000_s33" name="" r:id="rId6" imgW="977900" imgH="457200" progId="Equation.KSEE3">
                  <p:embed/>
                </p:oleObj>
              </mc:Choice>
              <mc:Fallback>
                <p:oleObj name="" r:id="rId6" imgW="977900" imgH="457200" progId="Equation.KSEE3">
                  <p:embed/>
                  <p:pic>
                    <p:nvPicPr>
                      <p:cNvPr id="0" name="图片 1024"/>
                      <p:cNvPicPr/>
                      <p:nvPr/>
                    </p:nvPicPr>
                    <p:blipFill>
                      <a:blip r:embed="rId7"/>
                      <a:stretch>
                        <a:fillRect/>
                      </a:stretch>
                    </p:blipFill>
                    <p:spPr>
                      <a:xfrm>
                        <a:off x="6394768" y="5610225"/>
                        <a:ext cx="1174750" cy="550545"/>
                      </a:xfrm>
                      <a:prstGeom prst="rect">
                        <a:avLst/>
                      </a:prstGeom>
                    </p:spPr>
                  </p:pic>
                </p:oleObj>
              </mc:Fallback>
            </mc:AlternateContent>
          </a:graphicData>
        </a:graphic>
      </p:graphicFrame>
      <p:sp>
        <p:nvSpPr>
          <p:cNvPr id="2" name="左箭头 1">
            <a:hlinkClick r:id="rId8"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典型问题032-</a:t>
            </a:r>
            <a:r>
              <a:rPr lang="en-US" altLang="zh-CN" kern="0">
                <a:solidFill>
                  <a:schemeClr val="tx1"/>
                </a:solidFill>
                <a:effectLst>
                  <a:outerShdw blurRad="38100" dist="19050" dir="2700000" algn="tl" rotWithShape="0">
                    <a:schemeClr val="dk1">
                      <a:alpha val="40000"/>
                    </a:schemeClr>
                  </a:outerShdw>
                </a:effectLst>
                <a:sym typeface="+mn-ea"/>
              </a:rPr>
              <a:t>单侧双分支（地线）如何设定？</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49" name="TextBox 10"/>
          <p:cNvSpPr txBox="1"/>
          <p:nvPr/>
        </p:nvSpPr>
        <p:spPr>
          <a:xfrm>
            <a:off x="0" y="1087120"/>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情况</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说明</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7837805" y="1957070"/>
            <a:ext cx="2598420" cy="355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8" name="直接箭头连接符 17"/>
          <p:cNvCxnSpPr/>
          <p:nvPr/>
        </p:nvCxnSpPr>
        <p:spPr>
          <a:xfrm flipV="1">
            <a:off x="10435590" y="1381760"/>
            <a:ext cx="95885" cy="57531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23" name="直接箭头连接符 22"/>
          <p:cNvCxnSpPr/>
          <p:nvPr/>
        </p:nvCxnSpPr>
        <p:spPr>
          <a:xfrm>
            <a:off x="10435590" y="2312670"/>
            <a:ext cx="163195" cy="56578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24" name="文本框 23"/>
          <p:cNvSpPr txBox="1"/>
          <p:nvPr/>
        </p:nvSpPr>
        <p:spPr>
          <a:xfrm>
            <a:off x="8867140" y="1478915"/>
            <a:ext cx="539115" cy="368300"/>
          </a:xfrm>
          <a:prstGeom prst="rect">
            <a:avLst/>
          </a:prstGeom>
          <a:noFill/>
        </p:spPr>
        <p:txBody>
          <a:bodyPr wrap="none" rtlCol="0">
            <a:spAutoFit/>
          </a:bodyPr>
          <a:p>
            <a:pPr algn="l"/>
            <a:r>
              <a:rPr lang="en-US"/>
              <a:t>B</a:t>
            </a:r>
            <a:r>
              <a:rPr lang="zh-CN" altLang="en-US"/>
              <a:t>侧</a:t>
            </a:r>
            <a:endParaRPr lang="zh-CN" altLang="en-US"/>
          </a:p>
        </p:txBody>
      </p:sp>
      <p:sp>
        <p:nvSpPr>
          <p:cNvPr id="25" name="文本框 24"/>
          <p:cNvSpPr txBox="1"/>
          <p:nvPr/>
        </p:nvSpPr>
        <p:spPr>
          <a:xfrm>
            <a:off x="8866505" y="2510155"/>
            <a:ext cx="556895" cy="368300"/>
          </a:xfrm>
          <a:prstGeom prst="rect">
            <a:avLst/>
          </a:prstGeom>
          <a:noFill/>
        </p:spPr>
        <p:txBody>
          <a:bodyPr wrap="none" rtlCol="0">
            <a:spAutoFit/>
          </a:bodyPr>
          <a:p>
            <a:pPr algn="l"/>
            <a:r>
              <a:rPr lang="en-US" altLang="zh-CN"/>
              <a:t>A</a:t>
            </a:r>
            <a:r>
              <a:rPr lang="zh-CN" altLang="en-US"/>
              <a:t>侧</a:t>
            </a:r>
            <a:endParaRPr lang="zh-CN" altLang="en-US"/>
          </a:p>
        </p:txBody>
      </p:sp>
      <p:cxnSp>
        <p:nvCxnSpPr>
          <p:cNvPr id="2" name="直接箭头连接符 1"/>
          <p:cNvCxnSpPr/>
          <p:nvPr/>
        </p:nvCxnSpPr>
        <p:spPr>
          <a:xfrm flipH="1" flipV="1">
            <a:off x="7647305" y="1378585"/>
            <a:ext cx="190500" cy="60833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3" name="直接箭头连接符 2"/>
          <p:cNvCxnSpPr/>
          <p:nvPr/>
        </p:nvCxnSpPr>
        <p:spPr>
          <a:xfrm>
            <a:off x="7837805" y="2237105"/>
            <a:ext cx="163195" cy="56578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4" name="直接箭头连接符 3"/>
          <p:cNvCxnSpPr/>
          <p:nvPr/>
        </p:nvCxnSpPr>
        <p:spPr>
          <a:xfrm flipH="1" flipV="1">
            <a:off x="10273665" y="1359535"/>
            <a:ext cx="161925" cy="61087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5" name="直接箭头连接符 4"/>
          <p:cNvCxnSpPr/>
          <p:nvPr/>
        </p:nvCxnSpPr>
        <p:spPr>
          <a:xfrm flipV="1">
            <a:off x="7837805" y="1369060"/>
            <a:ext cx="203200" cy="58801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7" name="TextBox 10"/>
          <p:cNvSpPr txBox="1"/>
          <p:nvPr/>
        </p:nvSpPr>
        <p:spPr>
          <a:xfrm>
            <a:off x="398145" y="1732280"/>
            <a:ext cx="856615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一般出现分支塔的地线支架上（参考</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右图）</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典型</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情况：一侧</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根地线，一侧</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4</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根</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地线</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以下处理方案适用于前后侧地线根数</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导线根数不同</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以下方案</a:t>
            </a:r>
            <a:r>
              <a:rPr lang="zh-CN" altLang="en-US" kern="0" dirty="0">
                <a:solidFill>
                  <a:srgbClr val="FF0000"/>
                </a:solidFill>
                <a:latin typeface="微软雅黑" panose="020B0503020204020204" pitchFamily="34" charset="-122"/>
                <a:ea typeface="微软雅黑" panose="020B0503020204020204" pitchFamily="34" charset="-122"/>
                <a:sym typeface="+mn-ea"/>
              </a:rPr>
              <a:t>均需电气</a:t>
            </a:r>
            <a:r>
              <a:rPr lang="en-US" altLang="zh-CN" kern="0" dirty="0">
                <a:solidFill>
                  <a:srgbClr val="FF0000"/>
                </a:solidFill>
                <a:latin typeface="微软雅黑" panose="020B0503020204020204" pitchFamily="34" charset="-122"/>
                <a:ea typeface="微软雅黑" panose="020B0503020204020204" pitchFamily="34" charset="-122"/>
                <a:sym typeface="+mn-ea"/>
              </a:rPr>
              <a:t>+</a:t>
            </a:r>
            <a:r>
              <a:rPr lang="zh-CN" altLang="en-US" kern="0" dirty="0">
                <a:solidFill>
                  <a:srgbClr val="FF0000"/>
                </a:solidFill>
                <a:latin typeface="微软雅黑" panose="020B0503020204020204" pitchFamily="34" charset="-122"/>
                <a:ea typeface="微软雅黑" panose="020B0503020204020204" pitchFamily="34" charset="-122"/>
                <a:sym typeface="+mn-ea"/>
              </a:rPr>
              <a:t>结构两专业配合</a:t>
            </a:r>
            <a:endParaRPr lang="zh-CN" altLang="en-US" kern="0" dirty="0">
              <a:solidFill>
                <a:srgbClr val="FF0000"/>
              </a:solidFill>
              <a:latin typeface="微软雅黑" panose="020B0503020204020204" pitchFamily="34" charset="-122"/>
              <a:ea typeface="微软雅黑" panose="020B0503020204020204" pitchFamily="34" charset="-122"/>
              <a:sym typeface="+mn-ea"/>
            </a:endParaRPr>
          </a:p>
        </p:txBody>
      </p:sp>
      <p:sp>
        <p:nvSpPr>
          <p:cNvPr id="8" name="TextBox 10"/>
          <p:cNvSpPr txBox="1"/>
          <p:nvPr/>
        </p:nvSpPr>
        <p:spPr>
          <a:xfrm>
            <a:off x="3175" y="3823970"/>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处理方案一：</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构造单侧</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双分裂</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353300" y="1564640"/>
            <a:ext cx="412750" cy="368300"/>
          </a:xfrm>
          <a:prstGeom prst="rect">
            <a:avLst/>
          </a:prstGeom>
          <a:noFill/>
        </p:spPr>
        <p:txBody>
          <a:bodyPr wrap="none" rtlCol="0">
            <a:spAutoFit/>
          </a:bodyPr>
          <a:p>
            <a:pPr algn="l"/>
            <a:r>
              <a:rPr lang="en-US"/>
              <a:t>F1</a:t>
            </a:r>
            <a:endParaRPr lang="en-US"/>
          </a:p>
        </p:txBody>
      </p:sp>
      <p:sp>
        <p:nvSpPr>
          <p:cNvPr id="10" name="文本框 9"/>
          <p:cNvSpPr txBox="1"/>
          <p:nvPr/>
        </p:nvSpPr>
        <p:spPr>
          <a:xfrm>
            <a:off x="7837805" y="1556385"/>
            <a:ext cx="412750" cy="368300"/>
          </a:xfrm>
          <a:prstGeom prst="rect">
            <a:avLst/>
          </a:prstGeom>
          <a:noFill/>
        </p:spPr>
        <p:txBody>
          <a:bodyPr wrap="none" rtlCol="0">
            <a:spAutoFit/>
          </a:bodyPr>
          <a:p>
            <a:pPr algn="l"/>
            <a:r>
              <a:rPr lang="en-US"/>
              <a:t>F2</a:t>
            </a:r>
            <a:endParaRPr lang="en-US"/>
          </a:p>
        </p:txBody>
      </p:sp>
      <p:sp>
        <p:nvSpPr>
          <p:cNvPr id="12" name="文本框 11"/>
          <p:cNvSpPr txBox="1"/>
          <p:nvPr/>
        </p:nvSpPr>
        <p:spPr>
          <a:xfrm>
            <a:off x="10022840" y="1556385"/>
            <a:ext cx="412750" cy="368300"/>
          </a:xfrm>
          <a:prstGeom prst="rect">
            <a:avLst/>
          </a:prstGeom>
          <a:noFill/>
        </p:spPr>
        <p:txBody>
          <a:bodyPr wrap="none" rtlCol="0">
            <a:spAutoFit/>
          </a:bodyPr>
          <a:p>
            <a:pPr algn="l"/>
            <a:r>
              <a:rPr lang="en-US"/>
              <a:t>F3</a:t>
            </a:r>
            <a:endParaRPr lang="en-US"/>
          </a:p>
        </p:txBody>
      </p:sp>
      <p:sp>
        <p:nvSpPr>
          <p:cNvPr id="13" name="文本框 12"/>
          <p:cNvSpPr txBox="1"/>
          <p:nvPr/>
        </p:nvSpPr>
        <p:spPr>
          <a:xfrm>
            <a:off x="10483215" y="1381760"/>
            <a:ext cx="412750" cy="368300"/>
          </a:xfrm>
          <a:prstGeom prst="rect">
            <a:avLst/>
          </a:prstGeom>
          <a:noFill/>
        </p:spPr>
        <p:txBody>
          <a:bodyPr wrap="none" rtlCol="0">
            <a:spAutoFit/>
          </a:bodyPr>
          <a:p>
            <a:pPr algn="l"/>
            <a:r>
              <a:rPr lang="en-US"/>
              <a:t>F4</a:t>
            </a:r>
            <a:endParaRPr lang="en-US"/>
          </a:p>
        </p:txBody>
      </p:sp>
      <p:sp>
        <p:nvSpPr>
          <p:cNvPr id="14" name="TextBox 10"/>
          <p:cNvSpPr txBox="1"/>
          <p:nvPr/>
        </p:nvSpPr>
        <p:spPr>
          <a:xfrm>
            <a:off x="410845" y="4507230"/>
            <a:ext cx="8566150"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适用条件（下述条件须同时满足，以左侧挂点为例，参考右上图）</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9" name="TextBox 10"/>
          <p:cNvSpPr txBox="1"/>
          <p:nvPr/>
        </p:nvSpPr>
        <p:spPr>
          <a:xfrm>
            <a:off x="690245" y="5013960"/>
            <a:ext cx="10013315" cy="92202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F1</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与</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F2</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线条荷载相近或相同</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即</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F1/F2</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荷载标量值近似相同，</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||F1||=||F2||=F)</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F1</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与</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F2</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线条角度相近（即矢量合力近似满足</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 F*cosa+F*cosb=2F*cos[(a+b)/2] )</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0" name="直接箭头连接符 19"/>
          <p:cNvCxnSpPr/>
          <p:nvPr/>
        </p:nvCxnSpPr>
        <p:spPr>
          <a:xfrm flipH="1" flipV="1">
            <a:off x="9775825" y="5153660"/>
            <a:ext cx="342900" cy="112014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21" name="直接箭头连接符 20"/>
          <p:cNvCxnSpPr/>
          <p:nvPr/>
        </p:nvCxnSpPr>
        <p:spPr>
          <a:xfrm flipV="1">
            <a:off x="10118725" y="4913630"/>
            <a:ext cx="443230" cy="133032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22" name="文本框 21"/>
          <p:cNvSpPr txBox="1"/>
          <p:nvPr/>
        </p:nvSpPr>
        <p:spPr>
          <a:xfrm>
            <a:off x="9363075" y="5469890"/>
            <a:ext cx="412750" cy="368300"/>
          </a:xfrm>
          <a:prstGeom prst="rect">
            <a:avLst/>
          </a:prstGeom>
          <a:noFill/>
        </p:spPr>
        <p:txBody>
          <a:bodyPr wrap="none" rtlCol="0">
            <a:spAutoFit/>
          </a:bodyPr>
          <a:p>
            <a:pPr algn="l"/>
            <a:r>
              <a:rPr lang="en-US"/>
              <a:t>F1</a:t>
            </a:r>
            <a:endParaRPr lang="en-US"/>
          </a:p>
        </p:txBody>
      </p:sp>
      <p:sp>
        <p:nvSpPr>
          <p:cNvPr id="34" name="文本框 33"/>
          <p:cNvSpPr txBox="1"/>
          <p:nvPr/>
        </p:nvSpPr>
        <p:spPr>
          <a:xfrm>
            <a:off x="10703560" y="4949190"/>
            <a:ext cx="412750" cy="368300"/>
          </a:xfrm>
          <a:prstGeom prst="rect">
            <a:avLst/>
          </a:prstGeom>
          <a:noFill/>
        </p:spPr>
        <p:txBody>
          <a:bodyPr wrap="none" rtlCol="0">
            <a:spAutoFit/>
          </a:bodyPr>
          <a:p>
            <a:pPr algn="l"/>
            <a:r>
              <a:rPr lang="en-US"/>
              <a:t>F2</a:t>
            </a:r>
            <a:endParaRPr lang="en-US"/>
          </a:p>
        </p:txBody>
      </p:sp>
      <p:cxnSp>
        <p:nvCxnSpPr>
          <p:cNvPr id="35" name="直接连接符 34"/>
          <p:cNvCxnSpPr/>
          <p:nvPr/>
        </p:nvCxnSpPr>
        <p:spPr>
          <a:xfrm flipV="1">
            <a:off x="10118725" y="6243955"/>
            <a:ext cx="1926590" cy="19050"/>
          </a:xfrm>
          <a:prstGeom prst="line">
            <a:avLst/>
          </a:prstGeom>
        </p:spPr>
        <p:style>
          <a:lnRef idx="1">
            <a:schemeClr val="accent1"/>
          </a:lnRef>
          <a:fillRef idx="0">
            <a:schemeClr val="accent1"/>
          </a:fillRef>
          <a:effectRef idx="0">
            <a:schemeClr val="accent1"/>
          </a:effectRef>
          <a:fontRef idx="minor">
            <a:schemeClr val="tx1"/>
          </a:fontRef>
        </p:style>
      </p:cxnSp>
      <p:sp>
        <p:nvSpPr>
          <p:cNvPr id="39" name="弧形 38"/>
          <p:cNvSpPr/>
          <p:nvPr/>
        </p:nvSpPr>
        <p:spPr>
          <a:xfrm>
            <a:off x="9549130" y="5819140"/>
            <a:ext cx="914400" cy="822960"/>
          </a:xfrm>
          <a:prstGeom prst="arc">
            <a:avLst>
              <a:gd name="adj1" fmla="val 15781231"/>
              <a:gd name="adj2" fmla="val 427500"/>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en-US" altLang="zh-CN"/>
          </a:p>
        </p:txBody>
      </p:sp>
      <p:sp>
        <p:nvSpPr>
          <p:cNvPr id="40" name="弧形 39"/>
          <p:cNvSpPr/>
          <p:nvPr/>
        </p:nvSpPr>
        <p:spPr>
          <a:xfrm>
            <a:off x="9676130" y="5572125"/>
            <a:ext cx="1086485" cy="1196975"/>
          </a:xfrm>
          <a:prstGeom prst="arc">
            <a:avLst>
              <a:gd name="adj1" fmla="val 17040866"/>
              <a:gd name="adj2" fmla="val 427500"/>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en-US" altLang="zh-CN"/>
          </a:p>
        </p:txBody>
      </p:sp>
      <p:sp>
        <p:nvSpPr>
          <p:cNvPr id="41" name="文本框 40"/>
          <p:cNvSpPr txBox="1"/>
          <p:nvPr/>
        </p:nvSpPr>
        <p:spPr>
          <a:xfrm>
            <a:off x="10140315" y="5894705"/>
            <a:ext cx="297180" cy="368300"/>
          </a:xfrm>
          <a:prstGeom prst="rect">
            <a:avLst/>
          </a:prstGeom>
          <a:noFill/>
        </p:spPr>
        <p:txBody>
          <a:bodyPr wrap="none" rtlCol="0">
            <a:spAutoFit/>
          </a:bodyPr>
          <a:p>
            <a:pPr algn="l"/>
            <a:r>
              <a:rPr lang="en-US"/>
              <a:t>a</a:t>
            </a:r>
            <a:endParaRPr lang="en-US"/>
          </a:p>
        </p:txBody>
      </p:sp>
      <p:sp>
        <p:nvSpPr>
          <p:cNvPr id="42" name="文本框 41"/>
          <p:cNvSpPr txBox="1"/>
          <p:nvPr/>
        </p:nvSpPr>
        <p:spPr>
          <a:xfrm>
            <a:off x="10834370" y="5819140"/>
            <a:ext cx="495300" cy="368300"/>
          </a:xfrm>
          <a:prstGeom prst="rect">
            <a:avLst/>
          </a:prstGeom>
          <a:noFill/>
        </p:spPr>
        <p:txBody>
          <a:bodyPr wrap="square" rtlCol="0">
            <a:spAutoFit/>
          </a:bodyPr>
          <a:p>
            <a:pPr algn="l"/>
            <a:r>
              <a:rPr lang="en-US"/>
              <a:t>b</a:t>
            </a:r>
            <a:endParaRPr lang="en-US"/>
          </a:p>
        </p:txBody>
      </p:sp>
      <p:sp>
        <p:nvSpPr>
          <p:cNvPr id="6" name="左箭头 5">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典型问题032-</a:t>
            </a:r>
            <a:r>
              <a:rPr lang="en-US" altLang="zh-CN" kern="0">
                <a:solidFill>
                  <a:schemeClr val="tx1"/>
                </a:solidFill>
                <a:effectLst>
                  <a:outerShdw blurRad="38100" dist="19050" dir="2700000" algn="tl" rotWithShape="0">
                    <a:schemeClr val="dk1">
                      <a:alpha val="40000"/>
                    </a:schemeClr>
                  </a:outerShdw>
                </a:effectLst>
                <a:sym typeface="+mn-ea"/>
              </a:rPr>
              <a:t>单侧双分支（地线）如何设定？</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8" name="TextBox 10"/>
          <p:cNvSpPr txBox="1"/>
          <p:nvPr/>
        </p:nvSpPr>
        <p:spPr>
          <a:xfrm>
            <a:off x="3175" y="1109345"/>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处理方案一</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构造单侧双分裂</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续）</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TextBox 10"/>
          <p:cNvSpPr txBox="1"/>
          <p:nvPr/>
        </p:nvSpPr>
        <p:spPr>
          <a:xfrm>
            <a:off x="294005" y="1754505"/>
            <a:ext cx="5008880"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操作（蓝色：电气填写，绿色：结构</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填写）</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6" name="图片 15"/>
          <p:cNvPicPr>
            <a:picLocks noChangeAspect="1"/>
          </p:cNvPicPr>
          <p:nvPr>
            <p:custDataLst>
              <p:tags r:id="rId1"/>
            </p:custDataLst>
          </p:nvPr>
        </p:nvPicPr>
        <p:blipFill>
          <a:blip r:embed="rId2"/>
          <a:stretch>
            <a:fillRect/>
          </a:stretch>
        </p:blipFill>
        <p:spPr>
          <a:xfrm>
            <a:off x="5302885" y="1044575"/>
            <a:ext cx="5673090" cy="2647315"/>
          </a:xfrm>
          <a:prstGeom prst="rect">
            <a:avLst/>
          </a:prstGeom>
        </p:spPr>
      </p:pic>
      <p:pic>
        <p:nvPicPr>
          <p:cNvPr id="26" name="图片 25"/>
          <p:cNvPicPr>
            <a:picLocks noChangeAspect="1"/>
          </p:cNvPicPr>
          <p:nvPr/>
        </p:nvPicPr>
        <p:blipFill>
          <a:blip r:embed="rId3"/>
          <a:stretch>
            <a:fillRect/>
          </a:stretch>
        </p:blipFill>
        <p:spPr>
          <a:xfrm>
            <a:off x="3175" y="4326255"/>
            <a:ext cx="5415280" cy="2506980"/>
          </a:xfrm>
          <a:prstGeom prst="rect">
            <a:avLst/>
          </a:prstGeom>
        </p:spPr>
      </p:pic>
      <p:pic>
        <p:nvPicPr>
          <p:cNvPr id="27" name="图片 26"/>
          <p:cNvPicPr>
            <a:picLocks noChangeAspect="1"/>
          </p:cNvPicPr>
          <p:nvPr/>
        </p:nvPicPr>
        <p:blipFill>
          <a:blip r:embed="rId4"/>
          <a:stretch>
            <a:fillRect/>
          </a:stretch>
        </p:blipFill>
        <p:spPr>
          <a:xfrm>
            <a:off x="3970655" y="4402455"/>
            <a:ext cx="7866380" cy="1102360"/>
          </a:xfrm>
          <a:prstGeom prst="rect">
            <a:avLst/>
          </a:prstGeom>
        </p:spPr>
      </p:pic>
      <p:cxnSp>
        <p:nvCxnSpPr>
          <p:cNvPr id="43" name="直接箭头连接符 42"/>
          <p:cNvCxnSpPr/>
          <p:nvPr/>
        </p:nvCxnSpPr>
        <p:spPr>
          <a:xfrm flipH="1" flipV="1">
            <a:off x="9775825" y="5668010"/>
            <a:ext cx="342900" cy="112014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45" name="文本框 44"/>
          <p:cNvSpPr txBox="1"/>
          <p:nvPr/>
        </p:nvSpPr>
        <p:spPr>
          <a:xfrm>
            <a:off x="9363075" y="5984240"/>
            <a:ext cx="412750" cy="368300"/>
          </a:xfrm>
          <a:prstGeom prst="rect">
            <a:avLst/>
          </a:prstGeom>
          <a:noFill/>
        </p:spPr>
        <p:txBody>
          <a:bodyPr wrap="none" rtlCol="0">
            <a:spAutoFit/>
          </a:bodyPr>
          <a:p>
            <a:pPr algn="l"/>
            <a:r>
              <a:rPr lang="en-US"/>
              <a:t>F1</a:t>
            </a:r>
            <a:endParaRPr lang="en-US"/>
          </a:p>
        </p:txBody>
      </p:sp>
      <p:sp>
        <p:nvSpPr>
          <p:cNvPr id="46" name="文本框 45"/>
          <p:cNvSpPr txBox="1"/>
          <p:nvPr/>
        </p:nvSpPr>
        <p:spPr>
          <a:xfrm>
            <a:off x="10703560" y="5463540"/>
            <a:ext cx="412750" cy="368300"/>
          </a:xfrm>
          <a:prstGeom prst="rect">
            <a:avLst/>
          </a:prstGeom>
          <a:noFill/>
        </p:spPr>
        <p:txBody>
          <a:bodyPr wrap="none" rtlCol="0">
            <a:spAutoFit/>
          </a:bodyPr>
          <a:p>
            <a:pPr algn="l"/>
            <a:r>
              <a:rPr lang="en-US"/>
              <a:t>F2</a:t>
            </a:r>
            <a:endParaRPr lang="en-US"/>
          </a:p>
        </p:txBody>
      </p:sp>
      <p:sp>
        <p:nvSpPr>
          <p:cNvPr id="47" name="弧形 46"/>
          <p:cNvSpPr/>
          <p:nvPr/>
        </p:nvSpPr>
        <p:spPr>
          <a:xfrm>
            <a:off x="9549130" y="6333490"/>
            <a:ext cx="914400" cy="822960"/>
          </a:xfrm>
          <a:prstGeom prst="arc">
            <a:avLst>
              <a:gd name="adj1" fmla="val 15781231"/>
              <a:gd name="adj2" fmla="val 427500"/>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en-US" altLang="zh-CN"/>
          </a:p>
        </p:txBody>
      </p:sp>
      <p:sp>
        <p:nvSpPr>
          <p:cNvPr id="48" name="弧形 47"/>
          <p:cNvSpPr/>
          <p:nvPr/>
        </p:nvSpPr>
        <p:spPr>
          <a:xfrm>
            <a:off x="9676130" y="6086475"/>
            <a:ext cx="1086485" cy="1196975"/>
          </a:xfrm>
          <a:prstGeom prst="arc">
            <a:avLst>
              <a:gd name="adj1" fmla="val 17040866"/>
              <a:gd name="adj2" fmla="val 427500"/>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en-US" altLang="zh-CN"/>
          </a:p>
        </p:txBody>
      </p:sp>
      <p:sp>
        <p:nvSpPr>
          <p:cNvPr id="50" name="文本框 49"/>
          <p:cNvSpPr txBox="1"/>
          <p:nvPr/>
        </p:nvSpPr>
        <p:spPr>
          <a:xfrm>
            <a:off x="10140315" y="6409055"/>
            <a:ext cx="297180" cy="368300"/>
          </a:xfrm>
          <a:prstGeom prst="rect">
            <a:avLst/>
          </a:prstGeom>
          <a:noFill/>
        </p:spPr>
        <p:txBody>
          <a:bodyPr wrap="none" rtlCol="0">
            <a:spAutoFit/>
          </a:bodyPr>
          <a:p>
            <a:pPr algn="l"/>
            <a:r>
              <a:rPr lang="en-US"/>
              <a:t>a</a:t>
            </a:r>
            <a:endParaRPr lang="en-US"/>
          </a:p>
        </p:txBody>
      </p:sp>
      <p:sp>
        <p:nvSpPr>
          <p:cNvPr id="51" name="文本框 50"/>
          <p:cNvSpPr txBox="1"/>
          <p:nvPr/>
        </p:nvSpPr>
        <p:spPr>
          <a:xfrm>
            <a:off x="10834370" y="6333490"/>
            <a:ext cx="495300" cy="368300"/>
          </a:xfrm>
          <a:prstGeom prst="rect">
            <a:avLst/>
          </a:prstGeom>
          <a:noFill/>
        </p:spPr>
        <p:txBody>
          <a:bodyPr wrap="square" rtlCol="0">
            <a:spAutoFit/>
          </a:bodyPr>
          <a:p>
            <a:pPr algn="l"/>
            <a:r>
              <a:rPr lang="en-US"/>
              <a:t>b</a:t>
            </a:r>
            <a:endParaRPr lang="en-US"/>
          </a:p>
        </p:txBody>
      </p:sp>
      <p:cxnSp>
        <p:nvCxnSpPr>
          <p:cNvPr id="52" name="直接连接符 51"/>
          <p:cNvCxnSpPr/>
          <p:nvPr/>
        </p:nvCxnSpPr>
        <p:spPr>
          <a:xfrm flipV="1">
            <a:off x="10118725" y="6758305"/>
            <a:ext cx="1926590" cy="19050"/>
          </a:xfrm>
          <a:prstGeom prst="line">
            <a:avLst/>
          </a:prstGeom>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9363075" y="1109345"/>
            <a:ext cx="584200" cy="768350"/>
          </a:xfrm>
          <a:prstGeom prst="rect">
            <a:avLst/>
          </a:prstGeom>
          <a:noFill/>
        </p:spPr>
        <p:txBody>
          <a:bodyPr wrap="square" rtlCol="0">
            <a:spAutoFit/>
            <a:scene3d>
              <a:camera prst="orthographicFront"/>
              <a:lightRig rig="threePt" dir="t"/>
            </a:scene3d>
          </a:bodyPr>
          <a:p>
            <a:r>
              <a:rPr lang="en-US" altLang="zh-CN" sz="4400" b="1">
                <a:ln w="22225">
                  <a:solidFill>
                    <a:schemeClr val="accent2"/>
                  </a:solidFill>
                  <a:prstDash val="solid"/>
                </a:ln>
                <a:solidFill>
                  <a:srgbClr val="FF0000"/>
                </a:solidFill>
                <a:effectLst/>
              </a:rPr>
              <a:t>1</a:t>
            </a:r>
            <a:endParaRPr lang="en-US" altLang="zh-CN" sz="4400" b="1">
              <a:ln w="22225">
                <a:solidFill>
                  <a:schemeClr val="accent2"/>
                </a:solidFill>
                <a:prstDash val="solid"/>
              </a:ln>
              <a:solidFill>
                <a:srgbClr val="FF0000"/>
              </a:solidFill>
              <a:effectLst/>
            </a:endParaRPr>
          </a:p>
        </p:txBody>
      </p:sp>
      <p:sp>
        <p:nvSpPr>
          <p:cNvPr id="54" name="文本框 53"/>
          <p:cNvSpPr txBox="1"/>
          <p:nvPr/>
        </p:nvSpPr>
        <p:spPr>
          <a:xfrm>
            <a:off x="1918335" y="4499610"/>
            <a:ext cx="584200" cy="768350"/>
          </a:xfrm>
          <a:prstGeom prst="rect">
            <a:avLst/>
          </a:prstGeom>
          <a:noFill/>
        </p:spPr>
        <p:txBody>
          <a:bodyPr wrap="square" rtlCol="0">
            <a:spAutoFit/>
            <a:scene3d>
              <a:camera prst="orthographicFront"/>
              <a:lightRig rig="threePt" dir="t"/>
            </a:scene3d>
          </a:bodyPr>
          <a:p>
            <a:r>
              <a:rPr lang="en-US" altLang="zh-CN" sz="4400" b="1">
                <a:ln w="22225">
                  <a:solidFill>
                    <a:schemeClr val="accent2"/>
                  </a:solidFill>
                  <a:prstDash val="solid"/>
                </a:ln>
                <a:solidFill>
                  <a:srgbClr val="FF0000"/>
                </a:solidFill>
                <a:effectLst/>
              </a:rPr>
              <a:t>2</a:t>
            </a:r>
            <a:endParaRPr lang="en-US" altLang="zh-CN" sz="4400" b="1">
              <a:ln w="22225">
                <a:solidFill>
                  <a:schemeClr val="accent2"/>
                </a:solidFill>
                <a:prstDash val="solid"/>
              </a:ln>
              <a:solidFill>
                <a:srgbClr val="FF0000"/>
              </a:solidFill>
              <a:effectLst/>
            </a:endParaRPr>
          </a:p>
        </p:txBody>
      </p:sp>
      <p:sp>
        <p:nvSpPr>
          <p:cNvPr id="55" name="文本框 54"/>
          <p:cNvSpPr txBox="1"/>
          <p:nvPr/>
        </p:nvSpPr>
        <p:spPr>
          <a:xfrm>
            <a:off x="6432550" y="4569460"/>
            <a:ext cx="584200" cy="768350"/>
          </a:xfrm>
          <a:prstGeom prst="rect">
            <a:avLst/>
          </a:prstGeom>
          <a:noFill/>
        </p:spPr>
        <p:txBody>
          <a:bodyPr wrap="square" rtlCol="0">
            <a:spAutoFit/>
            <a:scene3d>
              <a:camera prst="orthographicFront"/>
              <a:lightRig rig="threePt" dir="t"/>
            </a:scene3d>
          </a:bodyPr>
          <a:p>
            <a:r>
              <a:rPr lang="en-US" altLang="zh-CN" sz="4400" b="1">
                <a:ln w="22225">
                  <a:solidFill>
                    <a:schemeClr val="accent2"/>
                  </a:solidFill>
                  <a:prstDash val="solid"/>
                </a:ln>
                <a:solidFill>
                  <a:srgbClr val="FF0000"/>
                </a:solidFill>
                <a:effectLst/>
              </a:rPr>
              <a:t>3</a:t>
            </a:r>
            <a:endParaRPr lang="en-US" altLang="zh-CN" sz="4400" b="1">
              <a:ln w="22225">
                <a:solidFill>
                  <a:schemeClr val="accent2"/>
                </a:solidFill>
                <a:prstDash val="solid"/>
              </a:ln>
              <a:solidFill>
                <a:srgbClr val="FF0000"/>
              </a:solidFill>
              <a:effectLst/>
            </a:endParaRPr>
          </a:p>
        </p:txBody>
      </p:sp>
      <p:sp>
        <p:nvSpPr>
          <p:cNvPr id="56" name="文本框 55"/>
          <p:cNvSpPr txBox="1"/>
          <p:nvPr/>
        </p:nvSpPr>
        <p:spPr>
          <a:xfrm>
            <a:off x="9556115" y="6300470"/>
            <a:ext cx="584200" cy="768350"/>
          </a:xfrm>
          <a:prstGeom prst="rect">
            <a:avLst/>
          </a:prstGeom>
          <a:noFill/>
        </p:spPr>
        <p:txBody>
          <a:bodyPr wrap="square" rtlCol="0">
            <a:spAutoFit/>
            <a:scene3d>
              <a:camera prst="orthographicFront"/>
              <a:lightRig rig="threePt" dir="t"/>
            </a:scene3d>
          </a:bodyPr>
          <a:p>
            <a:r>
              <a:rPr lang="en-US" altLang="zh-CN" sz="4400" b="1">
                <a:ln w="22225">
                  <a:solidFill>
                    <a:schemeClr val="accent2"/>
                  </a:solidFill>
                  <a:prstDash val="solid"/>
                </a:ln>
                <a:solidFill>
                  <a:srgbClr val="FF0000"/>
                </a:solidFill>
                <a:effectLst/>
              </a:rPr>
              <a:t>4</a:t>
            </a:r>
            <a:endParaRPr lang="en-US" altLang="zh-CN" sz="4400" b="1">
              <a:ln w="22225">
                <a:solidFill>
                  <a:schemeClr val="accent2"/>
                </a:solidFill>
                <a:prstDash val="solid"/>
              </a:ln>
              <a:solidFill>
                <a:srgbClr val="FF0000"/>
              </a:solidFill>
              <a:effectLst/>
            </a:endParaRPr>
          </a:p>
        </p:txBody>
      </p:sp>
      <p:sp>
        <p:nvSpPr>
          <p:cNvPr id="58" name="TextBox 10"/>
          <p:cNvSpPr txBox="1"/>
          <p:nvPr/>
        </p:nvSpPr>
        <p:spPr>
          <a:xfrm>
            <a:off x="608330" y="2157730"/>
            <a:ext cx="5008880" cy="216852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kern="0" dirty="0">
                <a:solidFill>
                  <a:srgbClr val="00B0F0"/>
                </a:solidFill>
                <a:latin typeface="微软雅黑" panose="020B0503020204020204" pitchFamily="34" charset="-122"/>
                <a:ea typeface="微软雅黑" panose="020B0503020204020204" pitchFamily="34" charset="-122"/>
                <a:sym typeface="+mn-ea"/>
              </a:rPr>
              <a:t>前</a:t>
            </a:r>
            <a:r>
              <a:rPr lang="en-US" altLang="zh-CN" kern="0" dirty="0">
                <a:solidFill>
                  <a:srgbClr val="00B0F0"/>
                </a:solidFill>
                <a:latin typeface="微软雅黑" panose="020B0503020204020204" pitchFamily="34" charset="-122"/>
                <a:ea typeface="微软雅黑" panose="020B0503020204020204" pitchFamily="34" charset="-122"/>
                <a:sym typeface="+mn-ea"/>
              </a:rPr>
              <a:t>/</a:t>
            </a:r>
            <a:r>
              <a:rPr lang="zh-CN" altLang="en-US" kern="0" dirty="0">
                <a:solidFill>
                  <a:srgbClr val="00B0F0"/>
                </a:solidFill>
                <a:latin typeface="微软雅黑" panose="020B0503020204020204" pitchFamily="34" charset="-122"/>
                <a:ea typeface="微软雅黑" panose="020B0503020204020204" pitchFamily="34" charset="-122"/>
                <a:sym typeface="+mn-ea"/>
              </a:rPr>
              <a:t>后侧导线信息条件选择</a:t>
            </a:r>
            <a:r>
              <a:rPr lang="en-US" altLang="zh-CN" kern="0" dirty="0">
                <a:solidFill>
                  <a:srgbClr val="00B0F0"/>
                </a:solidFill>
                <a:latin typeface="微软雅黑" panose="020B0503020204020204" pitchFamily="34" charset="-122"/>
                <a:ea typeface="微软雅黑" panose="020B0503020204020204" pitchFamily="34" charset="-122"/>
                <a:sym typeface="+mn-ea"/>
              </a:rPr>
              <a:t>“</a:t>
            </a:r>
            <a:r>
              <a:rPr lang="zh-CN" altLang="en-US" kern="0" dirty="0">
                <a:solidFill>
                  <a:srgbClr val="00B0F0"/>
                </a:solidFill>
                <a:latin typeface="微软雅黑" panose="020B0503020204020204" pitchFamily="34" charset="-122"/>
                <a:ea typeface="微软雅黑" panose="020B0503020204020204" pitchFamily="34" charset="-122"/>
                <a:sym typeface="+mn-ea"/>
              </a:rPr>
              <a:t>不同</a:t>
            </a:r>
            <a:r>
              <a:rPr lang="en-US" altLang="zh-CN" kern="0" dirty="0">
                <a:solidFill>
                  <a:srgbClr val="00B0F0"/>
                </a:solidFill>
                <a:latin typeface="微软雅黑" panose="020B0503020204020204" pitchFamily="34" charset="-122"/>
                <a:ea typeface="微软雅黑" panose="020B0503020204020204" pitchFamily="34" charset="-122"/>
                <a:sym typeface="+mn-ea"/>
              </a:rPr>
              <a:t>”</a:t>
            </a:r>
            <a:endParaRPr lang="en-US" altLang="zh-CN" kern="0" dirty="0">
              <a:solidFill>
                <a:srgbClr val="00B0F0"/>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kern="0" dirty="0">
                <a:solidFill>
                  <a:srgbClr val="00B0F0"/>
                </a:solidFill>
                <a:latin typeface="微软雅黑" panose="020B0503020204020204" pitchFamily="34" charset="-122"/>
                <a:ea typeface="微软雅黑" panose="020B0503020204020204" pitchFamily="34" charset="-122"/>
                <a:sym typeface="+mn-ea"/>
              </a:rPr>
              <a:t>设定其中一侧地线分裂根数为</a:t>
            </a:r>
            <a:r>
              <a:rPr lang="en-US" altLang="zh-CN" kern="0" dirty="0">
                <a:solidFill>
                  <a:srgbClr val="00B0F0"/>
                </a:solidFill>
                <a:latin typeface="微软雅黑" panose="020B0503020204020204" pitchFamily="34" charset="-122"/>
                <a:ea typeface="微软雅黑" panose="020B0503020204020204" pitchFamily="34" charset="-122"/>
                <a:sym typeface="+mn-ea"/>
              </a:rPr>
              <a:t>2</a:t>
            </a:r>
            <a:endParaRPr lang="en-US" altLang="zh-CN" kern="0" dirty="0">
              <a:solidFill>
                <a:srgbClr val="00B0F0"/>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选择</a:t>
            </a:r>
            <a:r>
              <a:rPr lang="en-US" altLang="zh-CN"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a:t>
            </a:r>
            <a:r>
              <a:rPr lang="zh-CN" altLang="en-US"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特殊塔</a:t>
            </a:r>
            <a:r>
              <a:rPr lang="en-US" altLang="zh-CN"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a:t>
            </a:r>
            <a:endParaRPr lang="en-US" altLang="zh-CN"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设定分支侧线条角度为真实分支的角分线方向</a:t>
            </a:r>
            <a:r>
              <a:rPr lang="en-US" altLang="zh-CN"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([a+b]/2</a:t>
            </a:r>
            <a:r>
              <a:rPr lang="zh-CN" altLang="en-US"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，参考右下角示意图</a:t>
            </a:r>
            <a:r>
              <a:rPr lang="en-US" altLang="zh-CN"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a:t>
            </a:r>
            <a:endParaRPr lang="en-US" altLang="zh-CN"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endParaRPr>
          </a:p>
        </p:txBody>
      </p:sp>
      <p:sp>
        <p:nvSpPr>
          <p:cNvPr id="2" name="左箭头 1">
            <a:hlinkClick r:id="rId5"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典型问题032-</a:t>
            </a:r>
            <a:r>
              <a:rPr lang="en-US" altLang="zh-CN" kern="0">
                <a:solidFill>
                  <a:schemeClr val="tx1"/>
                </a:solidFill>
                <a:effectLst>
                  <a:outerShdw blurRad="38100" dist="19050" dir="2700000" algn="tl" rotWithShape="0">
                    <a:schemeClr val="dk1">
                      <a:alpha val="40000"/>
                    </a:schemeClr>
                  </a:outerShdw>
                </a:effectLst>
                <a:sym typeface="+mn-ea"/>
              </a:rPr>
              <a:t>单侧双分支（地线）如何设定？</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8" name="TextBox 10"/>
          <p:cNvSpPr txBox="1"/>
          <p:nvPr/>
        </p:nvSpPr>
        <p:spPr>
          <a:xfrm>
            <a:off x="0" y="1099820"/>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处理方案二</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：拷贝节点荷载</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4" name="TextBox 10"/>
          <p:cNvSpPr txBox="1"/>
          <p:nvPr/>
        </p:nvSpPr>
        <p:spPr>
          <a:xfrm>
            <a:off x="294005" y="1744980"/>
            <a:ext cx="5676265"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适用条件：同</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构造单侧双分裂</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操作（</a:t>
            </a:r>
            <a:r>
              <a:rPr lang="en-US" altLang="zh-CN" kern="0" dirty="0">
                <a:solidFill>
                  <a:srgbClr val="FF0000"/>
                </a:solidFill>
                <a:latin typeface="微软雅黑" panose="020B0503020204020204" pitchFamily="34" charset="-122"/>
                <a:ea typeface="微软雅黑" panose="020B0503020204020204" pitchFamily="34" charset="-122"/>
                <a:sym typeface="+mn-ea"/>
              </a:rPr>
              <a:t>均由结构专业填写</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8" name="TextBox 10"/>
          <p:cNvSpPr txBox="1"/>
          <p:nvPr/>
        </p:nvSpPr>
        <p:spPr>
          <a:xfrm>
            <a:off x="627380" y="2719705"/>
            <a:ext cx="3419475" cy="922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添加二次分配信息</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拷贝荷载（参见</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右图）</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635" y="5153025"/>
            <a:ext cx="12192635" cy="1337945"/>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右上图实现以下分配：节点</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105</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分别向挂点</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进行</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拷贝（即挂点</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节点荷载</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挂点</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节点荷载</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倍</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105</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上的节点</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indent="0" defTabSz="1218565" fontAlgn="auto">
              <a:lnSpc>
                <a:spcPct val="150000"/>
              </a:lnSpc>
              <a:buFont typeface="Arial" panose="020B0604020202020204" pitchFamily="34" charset="0"/>
              <a:buNone/>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如分支侧</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双地线挂点相同，分配信息可修改成</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105   10  1.0  10 1.0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（即</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105</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向</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上进行两次</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的荷载</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拷贝）</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4191000" y="1867535"/>
            <a:ext cx="7853680" cy="2962910"/>
          </a:xfrm>
          <a:prstGeom prst="rect">
            <a:avLst/>
          </a:prstGeom>
        </p:spPr>
      </p:pic>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典型问题032-</a:t>
            </a:r>
            <a:r>
              <a:rPr lang="en-US" altLang="zh-CN" kern="0">
                <a:solidFill>
                  <a:schemeClr val="tx1"/>
                </a:solidFill>
                <a:effectLst>
                  <a:outerShdw blurRad="38100" dist="19050" dir="2700000" algn="tl" rotWithShape="0">
                    <a:schemeClr val="dk1">
                      <a:alpha val="40000"/>
                    </a:schemeClr>
                  </a:outerShdw>
                </a:effectLst>
                <a:sym typeface="+mn-ea"/>
              </a:rPr>
              <a:t>单侧双分支（地线）如何设定？</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8" name="TextBox 10"/>
          <p:cNvSpPr txBox="1"/>
          <p:nvPr/>
        </p:nvSpPr>
        <p:spPr>
          <a:xfrm>
            <a:off x="0" y="1099820"/>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处理方案三</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：额外构造</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单侧地线</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4" name="TextBox 10"/>
          <p:cNvSpPr txBox="1"/>
          <p:nvPr/>
        </p:nvSpPr>
        <p:spPr>
          <a:xfrm>
            <a:off x="294005" y="1744980"/>
            <a:ext cx="5676265" cy="829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适用条件：任意条件</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操作</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（蓝色：电气填写，绿色：结构填写）</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8" name="TextBox 10"/>
          <p:cNvSpPr txBox="1"/>
          <p:nvPr/>
        </p:nvSpPr>
        <p:spPr>
          <a:xfrm>
            <a:off x="627380" y="2421255"/>
            <a:ext cx="4518025" cy="1938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600" kern="0" dirty="0">
                <a:solidFill>
                  <a:srgbClr val="00B0F0"/>
                </a:solidFill>
                <a:latin typeface="微软雅黑" panose="020B0503020204020204" pitchFamily="34" charset="-122"/>
                <a:ea typeface="微软雅黑" panose="020B0503020204020204" pitchFamily="34" charset="-122"/>
                <a:sym typeface="+mn-ea"/>
              </a:rPr>
              <a:t>增加设计类别</a:t>
            </a:r>
            <a:endParaRPr lang="zh-CN" altLang="en-US" sz="1600" kern="0" dirty="0">
              <a:solidFill>
                <a:srgbClr val="00B0F0"/>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rgbClr val="00B0F0"/>
                </a:solidFill>
                <a:latin typeface="微软雅黑" panose="020B0503020204020204" pitchFamily="34" charset="-122"/>
                <a:ea typeface="微软雅黑" panose="020B0503020204020204" pitchFamily="34" charset="-122"/>
                <a:sym typeface="+mn-ea"/>
              </a:rPr>
              <a:t>设定设计类别所属关系</a:t>
            </a:r>
            <a:endParaRPr lang="zh-CN" altLang="en-US" sz="1600" kern="0" dirty="0">
              <a:solidFill>
                <a:srgbClr val="00B0F0"/>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rgbClr val="00B0F0"/>
                </a:solidFill>
                <a:latin typeface="微软雅黑" panose="020B0503020204020204" pitchFamily="34" charset="-122"/>
                <a:ea typeface="微软雅黑" panose="020B0503020204020204" pitchFamily="34" charset="-122"/>
                <a:sym typeface="+mn-ea"/>
              </a:rPr>
              <a:t>分别设定档距信息</a:t>
            </a:r>
            <a:endParaRPr lang="zh-CN" altLang="en-US" sz="1600" kern="0" dirty="0">
              <a:solidFill>
                <a:srgbClr val="00B0F0"/>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选择</a:t>
            </a:r>
            <a:r>
              <a:rPr lang="en-US" altLang="zh-CN" sz="1600"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a:t>
            </a:r>
            <a:r>
              <a:rPr lang="zh-CN" altLang="en-US" sz="1600"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特殊塔</a:t>
            </a:r>
            <a:r>
              <a:rPr lang="en-US" altLang="zh-CN" sz="1600"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a:t>
            </a:r>
            <a:endParaRPr lang="en-US" altLang="zh-CN" sz="1600"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设定各线条角度</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5970270" y="1099820"/>
            <a:ext cx="6188710" cy="2300605"/>
          </a:xfrm>
          <a:prstGeom prst="rect">
            <a:avLst/>
          </a:prstGeom>
        </p:spPr>
      </p:pic>
      <p:pic>
        <p:nvPicPr>
          <p:cNvPr id="9" name="图片 8"/>
          <p:cNvPicPr>
            <a:picLocks noChangeAspect="1"/>
          </p:cNvPicPr>
          <p:nvPr/>
        </p:nvPicPr>
        <p:blipFill>
          <a:blip r:embed="rId2"/>
          <a:stretch>
            <a:fillRect/>
          </a:stretch>
        </p:blipFill>
        <p:spPr>
          <a:xfrm>
            <a:off x="23495" y="4359275"/>
            <a:ext cx="7586345" cy="2454910"/>
          </a:xfrm>
          <a:prstGeom prst="rect">
            <a:avLst/>
          </a:prstGeom>
        </p:spPr>
      </p:pic>
      <p:pic>
        <p:nvPicPr>
          <p:cNvPr id="7" name="图片 6"/>
          <p:cNvPicPr>
            <a:picLocks noChangeAspect="1"/>
          </p:cNvPicPr>
          <p:nvPr/>
        </p:nvPicPr>
        <p:blipFill>
          <a:blip r:embed="rId3"/>
          <a:stretch>
            <a:fillRect/>
          </a:stretch>
        </p:blipFill>
        <p:spPr>
          <a:xfrm>
            <a:off x="4514215" y="3400425"/>
            <a:ext cx="7344410" cy="2378075"/>
          </a:xfrm>
          <a:prstGeom prst="rect">
            <a:avLst/>
          </a:prstGeom>
        </p:spPr>
      </p:pic>
      <p:cxnSp>
        <p:nvCxnSpPr>
          <p:cNvPr id="12" name="直接箭头连接符 11"/>
          <p:cNvCxnSpPr/>
          <p:nvPr/>
        </p:nvCxnSpPr>
        <p:spPr>
          <a:xfrm flipH="1">
            <a:off x="7944485" y="1397635"/>
            <a:ext cx="1412240" cy="451485"/>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cxnSp>
        <p:nvCxnSpPr>
          <p:cNvPr id="13" name="直接箭头连接符 12"/>
          <p:cNvCxnSpPr/>
          <p:nvPr/>
        </p:nvCxnSpPr>
        <p:spPr>
          <a:xfrm flipH="1">
            <a:off x="656590" y="1888490"/>
            <a:ext cx="5404485" cy="2609215"/>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cxnSp>
        <p:nvCxnSpPr>
          <p:cNvPr id="15" name="直接箭头连接符 14"/>
          <p:cNvCxnSpPr/>
          <p:nvPr/>
        </p:nvCxnSpPr>
        <p:spPr>
          <a:xfrm flipH="1">
            <a:off x="5619750" y="2486660"/>
            <a:ext cx="451485" cy="913765"/>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cxnSp>
        <p:nvCxnSpPr>
          <p:cNvPr id="16" name="直接箭头连接符 15"/>
          <p:cNvCxnSpPr/>
          <p:nvPr/>
        </p:nvCxnSpPr>
        <p:spPr>
          <a:xfrm flipH="1">
            <a:off x="7924800" y="1398270"/>
            <a:ext cx="1461770" cy="1010285"/>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cxnSp>
        <p:nvCxnSpPr>
          <p:cNvPr id="17" name="直接箭头连接符 16"/>
          <p:cNvCxnSpPr/>
          <p:nvPr/>
        </p:nvCxnSpPr>
        <p:spPr>
          <a:xfrm flipH="1">
            <a:off x="5609590" y="2486660"/>
            <a:ext cx="451485" cy="91376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18" name="直接箭头连接符 17"/>
          <p:cNvCxnSpPr/>
          <p:nvPr/>
        </p:nvCxnSpPr>
        <p:spPr>
          <a:xfrm flipH="1">
            <a:off x="7914640" y="1398270"/>
            <a:ext cx="1461770" cy="101028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3" name="左箭头 2">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典型问题033-</a:t>
            </a:r>
            <a:r>
              <a:rPr lang="en-US" altLang="zh-CN" kern="0">
                <a:solidFill>
                  <a:schemeClr val="tx1"/>
                </a:solidFill>
                <a:effectLst>
                  <a:outerShdw blurRad="38100" dist="19050" dir="2700000" algn="tl" rotWithShape="0">
                    <a:schemeClr val="dk1">
                      <a:alpha val="40000"/>
                    </a:schemeClr>
                  </a:outerShdw>
                </a:effectLst>
                <a:sym typeface="+mn-ea"/>
              </a:rPr>
              <a:t>孤立档计算应注意哪些问题？</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8" name="TextBox 10"/>
          <p:cNvSpPr txBox="1"/>
          <p:nvPr/>
        </p:nvSpPr>
        <p:spPr>
          <a:xfrm>
            <a:off x="0" y="1099820"/>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孤立档与连续档的区别与</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联系</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TextBox 10"/>
          <p:cNvSpPr txBox="1"/>
          <p:nvPr/>
        </p:nvSpPr>
        <p:spPr>
          <a:xfrm>
            <a:off x="294005" y="1744980"/>
            <a:ext cx="10511790" cy="156845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连续档：状态方程只与电线属性（金属线）相关</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必要条件：金属线的线条荷载在档内荷载</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中绝对</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占优</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孤立档：状态方程与电线属性、绝缘子串、档内其它集中荷载相关</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连续档是一种特殊的孤立档，即在特定条件下（无绝缘子串</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无集中荷载等）孤立档的状态方程将退化成连续</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档的状态</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方程</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76200" y="3228975"/>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耐张塔相邻即形成</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孤立档？</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297180" y="3938905"/>
            <a:ext cx="10511790" cy="156845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两基耐张塔相邻即构成</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形式上</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孤立档</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含非均匀荷载（且不可忽略）的两基耐张塔相邻构成</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力学上</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的孤立档（参考《电力工程设计</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手册》</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SmartLoad</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中的孤立档特指</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力学上</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孤立档</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两基耐张塔相邻</a:t>
            </a:r>
            <a:r>
              <a:rPr lang="zh-CN" altLang="en-US" sz="1600" kern="0" dirty="0">
                <a:solidFill>
                  <a:srgbClr val="FF0000"/>
                </a:solidFill>
                <a:latin typeface="微软雅黑" panose="020B0503020204020204" pitchFamily="34" charset="-122"/>
                <a:ea typeface="微软雅黑" panose="020B0503020204020204" pitchFamily="34" charset="-122"/>
                <a:sym typeface="+mn-ea"/>
              </a:rPr>
              <a:t>但</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线条荷载绝对占优的档距可按照</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连续档</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模型</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左箭头 1">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典型问题033-</a:t>
            </a:r>
            <a:r>
              <a:rPr lang="en-US" altLang="zh-CN" kern="0">
                <a:solidFill>
                  <a:schemeClr val="tx1"/>
                </a:solidFill>
                <a:effectLst>
                  <a:outerShdw blurRad="38100" dist="19050" dir="2700000" algn="tl" rotWithShape="0">
                    <a:schemeClr val="dk1">
                      <a:alpha val="40000"/>
                    </a:schemeClr>
                  </a:outerShdw>
                </a:effectLst>
                <a:sym typeface="+mn-ea"/>
              </a:rPr>
              <a:t>孤立档计算应注意哪些问题？</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8" name="TextBox 10"/>
          <p:cNvSpPr txBox="1"/>
          <p:nvPr/>
        </p:nvSpPr>
        <p:spPr>
          <a:xfrm>
            <a:off x="0" y="1099820"/>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什么边界下应考虑孤立档</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计算？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TextBox 10"/>
          <p:cNvSpPr txBox="1"/>
          <p:nvPr/>
        </p:nvSpPr>
        <p:spPr>
          <a:xfrm>
            <a:off x="297180" y="1744980"/>
            <a:ext cx="10511790"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孤立档的判定没有明确的定量标准</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判定的本质：非线条荷载相对于线条荷载是否不可</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忽略</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孤立档典型</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情形</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630555" y="2905760"/>
            <a:ext cx="5492750" cy="1198880"/>
          </a:xfrm>
          <a:prstGeom prst="rect">
            <a:avLst/>
          </a:prstGeom>
          <a:noFill/>
        </p:spPr>
        <p:txBody>
          <a:bodyPr wrap="square" rtlCol="0" anchor="t">
            <a:spAutoFit/>
          </a:bodyPr>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档距较小（如</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200m</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以下）</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档内附加了集中荷载</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绝缘子串荷载相对线条荷载不可忽略</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TextBox 10"/>
          <p:cNvSpPr txBox="1"/>
          <p:nvPr/>
        </p:nvSpPr>
        <p:spPr>
          <a:xfrm>
            <a:off x="0" y="4123690"/>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SmartLoad</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中孤立档条件</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输入</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297180" y="4690110"/>
            <a:ext cx="1051179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过牵引</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信息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630555" y="5170805"/>
            <a:ext cx="11271885" cy="1706880"/>
          </a:xfrm>
          <a:prstGeom prst="rect">
            <a:avLst/>
          </a:prstGeom>
          <a:noFill/>
        </p:spPr>
        <p:txBody>
          <a:bodyPr wrap="square" rtlCol="0" anchor="t">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降温前的过牵引气象条件</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降温前的安装气象条件</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过牵引降温：独立设定</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等同安装降温（默认</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安装降温）</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允许过牵引力：</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SL</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无默认值，可根据工程</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设计习惯设定</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过牵引长度：</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SL</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无默认值，可根据工程</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设计习惯设定（一般导线0.2，铝包钢地线0.15，钢绞线地线0.1，参考</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华北院）</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安装张力计算设置：如不勾选</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过牵引控制时，取值允许张力</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，安装工况将自动推算（勾选后计算偏安全）</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1"/>
          <a:stretch>
            <a:fillRect/>
          </a:stretch>
        </p:blipFill>
        <p:spPr>
          <a:xfrm>
            <a:off x="4264660" y="2543810"/>
            <a:ext cx="3663315" cy="1771015"/>
          </a:xfrm>
          <a:prstGeom prst="rect">
            <a:avLst/>
          </a:prstGeom>
        </p:spPr>
      </p:pic>
      <p:cxnSp>
        <p:nvCxnSpPr>
          <p:cNvPr id="17" name="直接箭头连接符 16"/>
          <p:cNvCxnSpPr/>
          <p:nvPr/>
        </p:nvCxnSpPr>
        <p:spPr>
          <a:xfrm flipH="1">
            <a:off x="3066415" y="3409315"/>
            <a:ext cx="1456690" cy="194500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pic>
        <p:nvPicPr>
          <p:cNvPr id="11" name="图片 10"/>
          <p:cNvPicPr>
            <a:picLocks noChangeAspect="1"/>
          </p:cNvPicPr>
          <p:nvPr/>
        </p:nvPicPr>
        <p:blipFill>
          <a:blip r:embed="rId2"/>
          <a:stretch>
            <a:fillRect/>
          </a:stretch>
        </p:blipFill>
        <p:spPr>
          <a:xfrm>
            <a:off x="7889875" y="1180465"/>
            <a:ext cx="4221480" cy="4822190"/>
          </a:xfrm>
          <a:prstGeom prst="rect">
            <a:avLst/>
          </a:prstGeom>
        </p:spPr>
      </p:pic>
      <p:cxnSp>
        <p:nvCxnSpPr>
          <p:cNvPr id="12" name="直接箭头连接符 11"/>
          <p:cNvCxnSpPr/>
          <p:nvPr/>
        </p:nvCxnSpPr>
        <p:spPr>
          <a:xfrm flipH="1" flipV="1">
            <a:off x="5433695" y="5767070"/>
            <a:ext cx="4667885" cy="2857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3" name="左箭头 2">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典型问题033-</a:t>
            </a:r>
            <a:r>
              <a:rPr lang="en-US" altLang="zh-CN" kern="0">
                <a:solidFill>
                  <a:schemeClr val="tx1"/>
                </a:solidFill>
                <a:effectLst>
                  <a:outerShdw blurRad="38100" dist="19050" dir="2700000" algn="tl" rotWithShape="0">
                    <a:schemeClr val="dk1">
                      <a:alpha val="40000"/>
                    </a:schemeClr>
                  </a:outerShdw>
                </a:effectLst>
                <a:sym typeface="+mn-ea"/>
              </a:rPr>
              <a:t>孤立档计算应注意哪些问题？</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最大限定应力条件与最小限定应力</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条件</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298450" y="1760220"/>
            <a:ext cx="1141285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最大限定应力条件：线条张力不能高于某限值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maxT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（对应</a:t>
            </a:r>
            <a:r>
              <a:rPr lang="zh-CN" altLang="en-US" sz="1600" kern="0" dirty="0">
                <a:solidFill>
                  <a:srgbClr val="FF0000"/>
                </a:solidFill>
                <a:latin typeface="微软雅黑" panose="020B0503020204020204" pitchFamily="34" charset="-122"/>
                <a:ea typeface="微软雅黑" panose="020B0503020204020204" pitchFamily="34" charset="-122"/>
                <a:sym typeface="+mn-ea"/>
              </a:rPr>
              <a:t>除</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弧垂控制以外</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的信息）</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最小限定应力条件：线条张力不能低于某限值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minT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（对应弧垂控制</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信息）</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两者不应倒挂（否则会触发报错，参考下图）</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26" name="图片 25"/>
          <p:cNvPicPr>
            <a:picLocks noChangeAspect="1"/>
          </p:cNvPicPr>
          <p:nvPr/>
        </p:nvPicPr>
        <p:blipFill>
          <a:blip r:embed="rId1"/>
          <a:stretch>
            <a:fillRect/>
          </a:stretch>
        </p:blipFill>
        <p:spPr>
          <a:xfrm>
            <a:off x="7151370" y="3500120"/>
            <a:ext cx="4791075" cy="1352550"/>
          </a:xfrm>
          <a:prstGeom prst="rect">
            <a:avLst/>
          </a:prstGeom>
        </p:spPr>
      </p:pic>
      <p:sp>
        <p:nvSpPr>
          <p:cNvPr id="27" name="文本框 26"/>
          <p:cNvSpPr txBox="1"/>
          <p:nvPr/>
        </p:nvSpPr>
        <p:spPr>
          <a:xfrm>
            <a:off x="771525" y="2868930"/>
            <a:ext cx="9832975" cy="829945"/>
          </a:xfrm>
          <a:prstGeom prst="rect">
            <a:avLst/>
          </a:prstGeom>
          <a:noFill/>
        </p:spPr>
        <p:txBody>
          <a:bodyPr wrap="square" rtlCol="0" anchor="t">
            <a:spAutoFit/>
          </a:bodyPr>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举例：张力低于</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10000N</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时，弧垂不满足要求，张力大于</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8000N</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时，导线不满足要求</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在不修改边界条件的情况下，该塔荷载无法</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8" name="TextBox 10"/>
          <p:cNvSpPr txBox="1"/>
          <p:nvPr/>
        </p:nvSpPr>
        <p:spPr>
          <a:xfrm>
            <a:off x="332105" y="3698875"/>
            <a:ext cx="570992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倒挂</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处理</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9" name="文本框 28"/>
          <p:cNvSpPr txBox="1"/>
          <p:nvPr/>
        </p:nvSpPr>
        <p:spPr>
          <a:xfrm>
            <a:off x="771525" y="4100830"/>
            <a:ext cx="6257925" cy="1568450"/>
          </a:xfrm>
          <a:prstGeom prst="rect">
            <a:avLst/>
          </a:prstGeom>
          <a:noFill/>
        </p:spPr>
        <p:txBody>
          <a:bodyPr wrap="square" rtlCol="0" anchor="t">
            <a:spAutoFit/>
          </a:bodyPr>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调整导线安全</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系数</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调整弧垂</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裕度</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更换</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导线</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进一步确认气象条件</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代表档距</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过牵引</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电线设计信息相关</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参数</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典型问题033-</a:t>
            </a:r>
            <a:r>
              <a:rPr lang="en-US" altLang="zh-CN" kern="0">
                <a:solidFill>
                  <a:schemeClr val="tx1"/>
                </a:solidFill>
                <a:effectLst>
                  <a:outerShdw blurRad="38100" dist="19050" dir="2700000" algn="tl" rotWithShape="0">
                    <a:schemeClr val="dk1">
                      <a:alpha val="40000"/>
                    </a:schemeClr>
                  </a:outerShdw>
                </a:effectLst>
                <a:sym typeface="+mn-ea"/>
              </a:rPr>
              <a:t>孤立档计算应注意哪些问题？</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过牵引张力取值</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习惯</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332105" y="1730375"/>
            <a:ext cx="11412855" cy="829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对于进线档建议考虑构架耐受力的影响（即建议过牵引张力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&lt;=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构架耐受力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华北院</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习惯）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对于非进线档建议考虑线条允许张力的影响（即建议过牵引张力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&lt;=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线条允许张力，华北院</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习惯）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TextBox 10"/>
          <p:cNvSpPr txBox="1"/>
          <p:nvPr/>
        </p:nvSpPr>
        <p:spPr>
          <a:xfrm>
            <a:off x="3175" y="2574290"/>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过牵引张力设定对其他工况允许张力的</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影响</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10"/>
          <p:cNvSpPr txBox="1"/>
          <p:nvPr/>
        </p:nvSpPr>
        <p:spPr>
          <a:xfrm>
            <a:off x="325755" y="3228975"/>
            <a:ext cx="1141285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逻辑上过牵引工况与其他非过牵引工况允许张力是独立</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考虑进线档时过牵引张力受构架耐受力的影响，其他工况允许张力应考虑过牵引工况的</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影响</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SmarLoad</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具体计算逻辑（参考西北院</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华北院</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习惯）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771525" y="4377055"/>
            <a:ext cx="9307195" cy="1568450"/>
          </a:xfrm>
          <a:prstGeom prst="rect">
            <a:avLst/>
          </a:prstGeom>
          <a:noFill/>
        </p:spPr>
        <p:txBody>
          <a:bodyPr wrap="square" rtlCol="0" anchor="t">
            <a:spAutoFit/>
          </a:bodyPr>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过牵引工况允许张力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过牵引张力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分裂</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根数</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平均温工况允许张力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单根分裂</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线拉断力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新线系数</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年平</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系数</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其他工况允许张力（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V7.5.3</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后支持设定，参考右上图；</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V7.5.2</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及之前版本等同于</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不勾选</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7" name="左箭头 6">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pic>
        <p:nvPicPr>
          <p:cNvPr id="8" name="图片 7"/>
          <p:cNvPicPr>
            <a:picLocks noChangeAspect="1"/>
          </p:cNvPicPr>
          <p:nvPr/>
        </p:nvPicPr>
        <p:blipFill>
          <a:blip r:embed="rId2"/>
          <a:srcRect r="47960" b="51723"/>
          <a:stretch>
            <a:fillRect/>
          </a:stretch>
        </p:blipFill>
        <p:spPr>
          <a:xfrm>
            <a:off x="8806180" y="0"/>
            <a:ext cx="3385820" cy="2214880"/>
          </a:xfrm>
          <a:prstGeom prst="rect">
            <a:avLst/>
          </a:prstGeom>
        </p:spPr>
      </p:pic>
      <p:sp>
        <p:nvSpPr>
          <p:cNvPr id="9" name="TextBox 10"/>
          <p:cNvSpPr txBox="1"/>
          <p:nvPr/>
        </p:nvSpPr>
        <p:spPr>
          <a:xfrm>
            <a:off x="1187450" y="5598160"/>
            <a:ext cx="11412855" cy="829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p"/>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勾选：其他工况允许张力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过牵引张力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分裂根数</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p"/>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不勾选：其他工况允许张力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=min(</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过牵引张力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分裂根数</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单根分裂线拉断力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新线系数</a:t>
            </a:r>
            <a:r>
              <a:rPr 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安全系数</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511365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a:t>
            </a:r>
            <a:r>
              <a:rPr kern="0">
                <a:solidFill>
                  <a:schemeClr val="tx1"/>
                </a:solidFill>
                <a:effectLst>
                  <a:outerShdw blurRad="38100" dist="19050" dir="2700000" algn="tl" rotWithShape="0">
                    <a:schemeClr val="dk1">
                      <a:alpha val="40000"/>
                    </a:schemeClr>
                  </a:outerShdw>
                </a:effectLst>
                <a:sym typeface="+mn-ea"/>
              </a:rPr>
              <a:t>一览</a:t>
            </a:r>
            <a:endParaRPr kern="0">
              <a:solidFill>
                <a:schemeClr val="tx1"/>
              </a:solidFill>
              <a:effectLst>
                <a:outerShdw blurRad="38100" dist="19050" dir="2700000" algn="tl" rotWithShape="0">
                  <a:schemeClr val="dk1">
                    <a:alpha val="40000"/>
                  </a:schemeClr>
                </a:outerShdw>
              </a:effectLst>
              <a:sym typeface="+mn-ea"/>
            </a:endParaRPr>
          </a:p>
        </p:txBody>
      </p:sp>
      <p:sp>
        <p:nvSpPr>
          <p:cNvPr id="4" name="TextBox 10"/>
          <p:cNvSpPr txBox="1"/>
          <p:nvPr/>
        </p:nvSpPr>
        <p:spPr>
          <a:xfrm>
            <a:off x="181610" y="1307465"/>
            <a:ext cx="12190730" cy="3322955"/>
          </a:xfrm>
          <a:prstGeom prst="rect">
            <a:avLst/>
          </a:prstGeom>
          <a:noFill/>
        </p:spPr>
        <p:txBody>
          <a:bodyPr wrap="square" rtlCol="0">
            <a:spAutoFit/>
          </a:bodyPr>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 action="ppaction://hlinksldjump"/>
              </a:rPr>
              <a:t>典型问题0</a:t>
            </a:r>
            <a:r>
              <a:rPr lang="en-US" sz="1400" kern="0">
                <a:effectLst>
                  <a:outerShdw blurRad="38100" dist="19050" dir="2700000" algn="tl" rotWithShape="0">
                    <a:schemeClr val="dk1">
                      <a:alpha val="40000"/>
                    </a:schemeClr>
                  </a:outerShdw>
                </a:effectLst>
                <a:sym typeface="+mn-ea"/>
                <a:hlinkClick r:id="rId1" action="ppaction://hlinksldjump"/>
              </a:rPr>
              <a:t>35-</a:t>
            </a:r>
            <a:r>
              <a:rPr lang="zh-CN" altLang="en-US" sz="1400" kern="0">
                <a:effectLst>
                  <a:outerShdw blurRad="38100" dist="19050" dir="2700000" algn="tl" rotWithShape="0">
                    <a:schemeClr val="dk1">
                      <a:alpha val="40000"/>
                    </a:schemeClr>
                  </a:outerShdw>
                </a:effectLst>
                <a:sym typeface="+mn-ea"/>
                <a:hlinkClick r:id="rId1" action="ppaction://hlinksldjump"/>
              </a:rPr>
              <a:t>验冰工况张力大于拉断力</a:t>
            </a:r>
            <a:r>
              <a:rPr lang="en-US" altLang="zh-CN" sz="1400" kern="0">
                <a:effectLst>
                  <a:outerShdw blurRad="38100" dist="19050" dir="2700000" algn="tl" rotWithShape="0">
                    <a:schemeClr val="dk1">
                      <a:alpha val="40000"/>
                    </a:schemeClr>
                  </a:outerShdw>
                </a:effectLst>
                <a:sym typeface="+mn-ea"/>
                <a:hlinkClick r:id="rId1" action="ppaction://hlinksldjump"/>
              </a:rPr>
              <a:t>60%</a:t>
            </a:r>
            <a:r>
              <a:rPr lang="zh-CN" altLang="en-US" sz="1400" kern="0">
                <a:effectLst>
                  <a:outerShdw blurRad="38100" dist="19050" dir="2700000" algn="tl" rotWithShape="0">
                    <a:schemeClr val="dk1">
                      <a:alpha val="40000"/>
                    </a:schemeClr>
                  </a:outerShdw>
                </a:effectLst>
                <a:sym typeface="+mn-ea"/>
                <a:hlinkClick r:id="rId1" action="ppaction://hlinksldjump"/>
              </a:rPr>
              <a:t>（</a:t>
            </a:r>
            <a:r>
              <a:rPr lang="en-US" altLang="zh-CN" sz="1400" kern="0">
                <a:effectLst>
                  <a:outerShdw blurRad="38100" dist="19050" dir="2700000" algn="tl" rotWithShape="0">
                    <a:schemeClr val="dk1">
                      <a:alpha val="40000"/>
                    </a:schemeClr>
                  </a:outerShdw>
                </a:effectLst>
                <a:sym typeface="+mn-ea"/>
                <a:hlinkClick r:id="rId1" action="ppaction://hlinksldjump"/>
              </a:rPr>
              <a:t>70%</a:t>
            </a:r>
            <a:r>
              <a:rPr lang="zh-CN" altLang="en-US" sz="1400" kern="0">
                <a:effectLst>
                  <a:outerShdw blurRad="38100" dist="19050" dir="2700000" algn="tl" rotWithShape="0">
                    <a:schemeClr val="dk1">
                      <a:alpha val="40000"/>
                    </a:schemeClr>
                  </a:outerShdw>
                </a:effectLst>
                <a:sym typeface="+mn-ea"/>
                <a:hlinkClick r:id="rId1" action="ppaction://hlinksldjump"/>
              </a:rPr>
              <a:t>）？</a:t>
            </a:r>
            <a:endParaRPr lang="zh-CN" altLang="en-US"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sym typeface="+mn-ea"/>
                <a:hlinkClick r:id="rId2" action="ppaction://hlinksldjump"/>
              </a:rPr>
              <a:t>典型问题</a:t>
            </a:r>
            <a:r>
              <a:rPr lang="en-US" altLang="zh-CN" sz="1400" kern="0">
                <a:effectLst>
                  <a:outerShdw blurRad="38100" dist="19050" dir="2700000" algn="tl" rotWithShape="0">
                    <a:schemeClr val="dk1">
                      <a:alpha val="40000"/>
                    </a:schemeClr>
                  </a:outerShdw>
                </a:effectLst>
                <a:sym typeface="+mn-ea"/>
                <a:hlinkClick r:id="rId2" action="ppaction://hlinksldjump"/>
              </a:rPr>
              <a:t>036-</a:t>
            </a:r>
            <a:r>
              <a:rPr lang="zh-CN" altLang="en-US" sz="1400" kern="0">
                <a:effectLst>
                  <a:outerShdw blurRad="38100" dist="19050" dir="2700000" algn="tl" rotWithShape="0">
                    <a:schemeClr val="dk1">
                      <a:alpha val="40000"/>
                    </a:schemeClr>
                  </a:outerShdw>
                </a:effectLst>
                <a:sym typeface="+mn-ea"/>
                <a:hlinkClick r:id="rId2" action="ppaction://hlinksldjump"/>
              </a:rPr>
              <a:t>断线工况下的正断状态如何计算？</a:t>
            </a:r>
            <a:endParaRPr lang="zh-CN" altLang="en-US"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sym typeface="+mn-ea"/>
                <a:hlinkClick r:id="rId3" action="ppaction://hlinksldjump"/>
              </a:rPr>
              <a:t>典型问题</a:t>
            </a:r>
            <a:r>
              <a:rPr lang="en-US" altLang="zh-CN" sz="1400" kern="0">
                <a:effectLst>
                  <a:outerShdw blurRad="38100" dist="19050" dir="2700000" algn="tl" rotWithShape="0">
                    <a:schemeClr val="dk1">
                      <a:alpha val="40000"/>
                    </a:schemeClr>
                  </a:outerShdw>
                </a:effectLst>
                <a:sym typeface="+mn-ea"/>
                <a:hlinkClick r:id="rId3" action="ppaction://hlinksldjump"/>
              </a:rPr>
              <a:t>037-</a:t>
            </a:r>
            <a:r>
              <a:rPr lang="zh-CN" altLang="en-US" sz="1400" kern="0">
                <a:effectLst>
                  <a:outerShdw blurRad="38100" dist="19050" dir="2700000" algn="tl" rotWithShape="0">
                    <a:schemeClr val="dk1">
                      <a:alpha val="40000"/>
                    </a:schemeClr>
                  </a:outerShdw>
                </a:effectLst>
                <a:sym typeface="+mn-ea"/>
                <a:hlinkClick r:id="rId3" action="ppaction://hlinksldjump"/>
              </a:rPr>
              <a:t>设定</a:t>
            </a:r>
            <a:r>
              <a:rPr lang="zh-CN" altLang="en-US" sz="1400" kern="0">
                <a:effectLst>
                  <a:outerShdw blurRad="38100" dist="19050" dir="2700000" algn="tl" rotWithShape="0">
                    <a:schemeClr val="dk1">
                      <a:alpha val="40000"/>
                    </a:schemeClr>
                  </a:outerShdw>
                </a:effectLst>
                <a:sym typeface="+mn-ea"/>
                <a:hlinkClick r:id="rId3" action="ppaction://hlinksldjump"/>
              </a:rPr>
              <a:t>对地最低距离下限？</a:t>
            </a:r>
            <a:endParaRPr lang="zh-CN" altLang="en-US"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sym typeface="+mn-ea"/>
                <a:hlinkClick r:id="rId4" action="ppaction://hlinksldjump"/>
              </a:rPr>
              <a:t>典型问题</a:t>
            </a:r>
            <a:r>
              <a:rPr lang="en-US" altLang="zh-CN" sz="1400" kern="0">
                <a:effectLst>
                  <a:outerShdw blurRad="38100" dist="19050" dir="2700000" algn="tl" rotWithShape="0">
                    <a:schemeClr val="dk1">
                      <a:alpha val="40000"/>
                    </a:schemeClr>
                  </a:outerShdw>
                </a:effectLst>
                <a:sym typeface="+mn-ea"/>
                <a:hlinkClick r:id="rId4" action="ppaction://hlinksldjump"/>
              </a:rPr>
              <a:t>038-</a:t>
            </a:r>
            <a:r>
              <a:rPr lang="zh-CN" altLang="en-US" sz="1400" kern="0">
                <a:effectLst>
                  <a:outerShdw blurRad="38100" dist="19050" dir="2700000" algn="tl" rotWithShape="0">
                    <a:schemeClr val="dk1">
                      <a:alpha val="40000"/>
                    </a:schemeClr>
                  </a:outerShdw>
                </a:effectLst>
                <a:sym typeface="+mn-ea"/>
                <a:hlinkClick r:id="rId4" action="ppaction://hlinksldjump"/>
              </a:rPr>
              <a:t>辅线如何设定？</a:t>
            </a:r>
            <a:endParaRPr lang="zh-CN" altLang="en-US"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sym typeface="+mn-ea"/>
                <a:hlinkClick r:id="rId5" action="ppaction://hlinksldjump"/>
              </a:rPr>
              <a:t>典型问题</a:t>
            </a:r>
            <a:r>
              <a:rPr lang="en-US" altLang="zh-CN" sz="1400" kern="0">
                <a:effectLst>
                  <a:outerShdw blurRad="38100" dist="19050" dir="2700000" algn="tl" rotWithShape="0">
                    <a:schemeClr val="dk1">
                      <a:alpha val="40000"/>
                    </a:schemeClr>
                  </a:outerShdw>
                </a:effectLst>
                <a:sym typeface="+mn-ea"/>
                <a:hlinkClick r:id="rId5" action="ppaction://hlinksldjump"/>
              </a:rPr>
              <a:t>039-覆冰</a:t>
            </a:r>
            <a:r>
              <a:rPr sz="1400" kern="0">
                <a:effectLst>
                  <a:outerShdw blurRad="38100" dist="19050" dir="2700000" algn="tl" rotWithShape="0">
                    <a:schemeClr val="dk1">
                      <a:alpha val="40000"/>
                    </a:schemeClr>
                  </a:outerShdw>
                </a:effectLst>
                <a:sym typeface="+mn-ea"/>
                <a:hlinkClick r:id="rId5" action="ppaction://hlinksldjump"/>
              </a:rPr>
              <a:t>相关增大</a:t>
            </a:r>
            <a:r>
              <a:rPr lang="zh-CN" sz="1400" kern="0">
                <a:effectLst>
                  <a:outerShdw blurRad="38100" dist="19050" dir="2700000" algn="tl" rotWithShape="0">
                    <a:schemeClr val="dk1">
                      <a:alpha val="40000"/>
                    </a:schemeClr>
                  </a:outerShdw>
                </a:effectLst>
                <a:sym typeface="+mn-ea"/>
                <a:hlinkClick r:id="rId5" action="ppaction://hlinksldjump"/>
              </a:rPr>
              <a:t>参数及</a:t>
            </a:r>
            <a:r>
              <a:rPr lang="en-US" altLang="zh-CN" sz="1400" kern="0">
                <a:effectLst>
                  <a:outerShdw blurRad="38100" dist="19050" dir="2700000" algn="tl" rotWithShape="0">
                    <a:schemeClr val="dk1">
                      <a:alpha val="40000"/>
                    </a:schemeClr>
                  </a:outerShdw>
                </a:effectLst>
                <a:sym typeface="+mn-ea"/>
                <a:hlinkClick r:id="rId5" action="ppaction://hlinksldjump"/>
              </a:rPr>
              <a:t>系数如何设定</a:t>
            </a:r>
            <a:r>
              <a:rPr lang="zh-CN" altLang="en-US" sz="1400" kern="0">
                <a:effectLst>
                  <a:outerShdw blurRad="38100" dist="19050" dir="2700000" algn="tl" rotWithShape="0">
                    <a:schemeClr val="dk1">
                      <a:alpha val="40000"/>
                    </a:schemeClr>
                  </a:outerShdw>
                </a:effectLst>
                <a:sym typeface="+mn-ea"/>
                <a:hlinkClick r:id="rId5" action="ppaction://hlinksldjump"/>
              </a:rPr>
              <a:t>？</a:t>
            </a:r>
            <a:endParaRPr lang="zh-CN" altLang="en-US"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sym typeface="+mn-ea"/>
                <a:hlinkClick r:id="rId6" action="ppaction://hlinksldjump"/>
              </a:rPr>
              <a:t>典型问题</a:t>
            </a:r>
            <a:r>
              <a:rPr lang="en-US" altLang="zh-CN" sz="1400" kern="0">
                <a:effectLst>
                  <a:outerShdw blurRad="38100" dist="19050" dir="2700000" algn="tl" rotWithShape="0">
                    <a:schemeClr val="dk1">
                      <a:alpha val="40000"/>
                    </a:schemeClr>
                  </a:outerShdw>
                </a:effectLst>
                <a:sym typeface="+mn-ea"/>
                <a:hlinkClick r:id="rId6" action="ppaction://hlinksldjump"/>
              </a:rPr>
              <a:t>040-</a:t>
            </a:r>
            <a:r>
              <a:rPr lang="zh-CN" altLang="en-US" sz="1400" kern="0">
                <a:effectLst>
                  <a:outerShdw blurRad="38100" dist="19050" dir="2700000" algn="tl" rotWithShape="0">
                    <a:schemeClr val="dk1">
                      <a:alpha val="40000"/>
                    </a:schemeClr>
                  </a:outerShdw>
                </a:effectLst>
                <a:sym typeface="+mn-ea"/>
                <a:hlinkClick r:id="rId6" action="ppaction://hlinksldjump"/>
              </a:rPr>
              <a:t>验算不均匀冰如果设定？</a:t>
            </a:r>
            <a:endParaRPr lang="zh-CN" altLang="en-US"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sym typeface="+mn-ea"/>
                <a:hlinkClick r:id="rId7" action="ppaction://hlinksldjump"/>
              </a:rPr>
              <a:t>典型问题</a:t>
            </a:r>
            <a:r>
              <a:rPr lang="en-US" altLang="zh-CN" sz="1400" kern="0">
                <a:effectLst>
                  <a:outerShdw blurRad="38100" dist="19050" dir="2700000" algn="tl" rotWithShape="0">
                    <a:schemeClr val="dk1">
                      <a:alpha val="40000"/>
                    </a:schemeClr>
                  </a:outerShdw>
                </a:effectLst>
                <a:sym typeface="+mn-ea"/>
                <a:hlinkClick r:id="rId7" action="ppaction://hlinksldjump"/>
              </a:rPr>
              <a:t>041-</a:t>
            </a:r>
            <a:r>
              <a:rPr lang="zh-CN" altLang="en-US" sz="1400" kern="0">
                <a:effectLst>
                  <a:outerShdw blurRad="38100" dist="19050" dir="2700000" algn="tl" rotWithShape="0">
                    <a:schemeClr val="dk1">
                      <a:alpha val="40000"/>
                    </a:schemeClr>
                  </a:outerShdw>
                </a:effectLst>
                <a:sym typeface="+mn-ea"/>
                <a:hlinkClick r:id="rId7" action="ppaction://hlinksldjump"/>
              </a:rPr>
              <a:t>荷载分配如何设定？</a:t>
            </a:r>
            <a:endParaRPr lang="zh-CN" altLang="en-US"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sym typeface="+mn-ea"/>
                <a:hlinkClick r:id="rId8" action="ppaction://hlinksldjump"/>
              </a:rPr>
              <a:t>典型问题</a:t>
            </a:r>
            <a:r>
              <a:rPr lang="en-US" altLang="zh-CN" sz="1400" kern="0">
                <a:effectLst>
                  <a:outerShdw blurRad="38100" dist="19050" dir="2700000" algn="tl" rotWithShape="0">
                    <a:schemeClr val="dk1">
                      <a:alpha val="40000"/>
                    </a:schemeClr>
                  </a:outerShdw>
                </a:effectLst>
                <a:sym typeface="+mn-ea"/>
                <a:hlinkClick r:id="rId8" action="ppaction://hlinksldjump"/>
              </a:rPr>
              <a:t>042-</a:t>
            </a:r>
            <a:r>
              <a:rPr lang="zh-CN" altLang="en-US" sz="1400" kern="0">
                <a:effectLst>
                  <a:outerShdw blurRad="38100" dist="19050" dir="2700000" algn="tl" rotWithShape="0">
                    <a:schemeClr val="dk1">
                      <a:alpha val="40000"/>
                    </a:schemeClr>
                  </a:outerShdw>
                </a:effectLst>
                <a:sym typeface="+mn-ea"/>
                <a:hlinkClick r:id="rId8" action="ppaction://hlinksldjump"/>
              </a:rPr>
              <a:t>两大两微如何设定？</a:t>
            </a:r>
            <a:endParaRPr lang="zh-CN" altLang="en-US"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sym typeface="+mn-ea"/>
                <a:hlinkClick r:id="rId9" action="ppaction://hlinksldjump"/>
              </a:rPr>
              <a:t>典型问题</a:t>
            </a:r>
            <a:r>
              <a:rPr lang="en-US" altLang="zh-CN" sz="1400" kern="0">
                <a:effectLst>
                  <a:outerShdw blurRad="38100" dist="19050" dir="2700000" algn="tl" rotWithShape="0">
                    <a:schemeClr val="dk1">
                      <a:alpha val="40000"/>
                    </a:schemeClr>
                  </a:outerShdw>
                </a:effectLst>
                <a:sym typeface="+mn-ea"/>
                <a:hlinkClick r:id="rId9" action="ppaction://hlinksldjump"/>
              </a:rPr>
              <a:t>043-</a:t>
            </a:r>
            <a:r>
              <a:rPr lang="zh-CN" altLang="en-US" sz="1400" kern="0">
                <a:effectLst>
                  <a:outerShdw blurRad="38100" dist="19050" dir="2700000" algn="tl" rotWithShape="0">
                    <a:schemeClr val="dk1">
                      <a:alpha val="40000"/>
                    </a:schemeClr>
                  </a:outerShdw>
                </a:effectLst>
                <a:sym typeface="+mn-ea"/>
                <a:hlinkClick r:id="rId9" action="ppaction://hlinksldjump"/>
              </a:rPr>
              <a:t>分段安装如何设定？</a:t>
            </a:r>
            <a:endParaRPr lang="zh-CN" altLang="en-US" sz="1400" kern="0">
              <a:effectLst>
                <a:outerShdw blurRad="38100" dist="19050" dir="2700000" algn="tl" rotWithShape="0">
                  <a:schemeClr val="dk1">
                    <a:alpha val="40000"/>
                  </a:schemeClr>
                </a:outerShdw>
              </a:effectLst>
              <a:sym typeface="+mn-ea"/>
              <a:hlinkClick r:id="rId9" action="ppaction://hlinksldjump"/>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sym typeface="+mn-ea"/>
                <a:hlinkClick r:id="rId10" tooltip="" action="ppaction://hlinksldjump"/>
              </a:rPr>
              <a:t>典型问题</a:t>
            </a:r>
            <a:r>
              <a:rPr lang="en-US" altLang="zh-CN" sz="1400" kern="0">
                <a:effectLst>
                  <a:outerShdw blurRad="38100" dist="19050" dir="2700000" algn="tl" rotWithShape="0">
                    <a:schemeClr val="dk1">
                      <a:alpha val="40000"/>
                    </a:schemeClr>
                  </a:outerShdw>
                </a:effectLst>
                <a:sym typeface="+mn-ea"/>
                <a:hlinkClick r:id="rId10" tooltip="" action="ppaction://hlinksldjump"/>
              </a:rPr>
              <a:t>043-</a:t>
            </a:r>
            <a:r>
              <a:rPr lang="zh-CN" altLang="en-US" sz="1400" kern="0">
                <a:effectLst>
                  <a:outerShdw blurRad="38100" dist="19050" dir="2700000" algn="tl" rotWithShape="0">
                    <a:schemeClr val="dk1">
                      <a:alpha val="40000"/>
                    </a:schemeClr>
                  </a:outerShdw>
                </a:effectLst>
                <a:sym typeface="+mn-ea"/>
                <a:hlinkClick r:id="rId10" tooltip="" action="ppaction://hlinksldjump"/>
              </a:rPr>
              <a:t>为何导出荷载时无法自动生成典设荷载表格？</a:t>
            </a:r>
            <a:endParaRPr lang="zh-CN" altLang="en-US" sz="1400" kern="0">
              <a:effectLst>
                <a:outerShdw blurRad="38100" dist="19050" dir="2700000" algn="tl" rotWithShape="0">
                  <a:schemeClr val="dk1">
                    <a:alpha val="40000"/>
                  </a:schemeClr>
                </a:outerShdw>
              </a:effectLst>
              <a:sym typeface="+mn-ea"/>
            </a:endParaRPr>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典型问题034-如何模拟信号设备同塔公用负载？</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设备负责</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特点</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298450" y="1760220"/>
            <a:ext cx="403288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无张力</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及不平衡</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张力</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存在水平荷载</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和垂直荷载</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SmartLoad</a:t>
            </a:r>
            <a:r>
              <a:rPr lang="zh-CN" altLang="en-US" sz="1600" kern="0" dirty="0">
                <a:solidFill>
                  <a:srgbClr val="FF0000"/>
                </a:solidFill>
                <a:latin typeface="微软雅黑" panose="020B0503020204020204" pitchFamily="34" charset="-122"/>
                <a:ea typeface="微软雅黑" panose="020B0503020204020204" pitchFamily="34" charset="-122"/>
                <a:sym typeface="+mn-ea"/>
              </a:rPr>
              <a:t>仅</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考虑设备</a:t>
            </a:r>
            <a:r>
              <a:rPr lang="zh-CN" altLang="en-US" sz="1600" kern="0" dirty="0">
                <a:solidFill>
                  <a:srgbClr val="FF0000"/>
                </a:solidFill>
                <a:latin typeface="微软雅黑" panose="020B0503020204020204" pitchFamily="34" charset="-122"/>
                <a:ea typeface="微软雅黑" panose="020B0503020204020204" pitchFamily="34" charset="-122"/>
                <a:sym typeface="+mn-ea"/>
              </a:rPr>
              <a:t>大风工况</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负载</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8" name="TextBox 10"/>
          <p:cNvSpPr txBox="1"/>
          <p:nvPr/>
        </p:nvSpPr>
        <p:spPr>
          <a:xfrm>
            <a:off x="148590" y="3007360"/>
            <a:ext cx="345122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实现</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过程</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TextBox 10"/>
          <p:cNvSpPr txBox="1"/>
          <p:nvPr/>
        </p:nvSpPr>
        <p:spPr>
          <a:xfrm>
            <a:off x="389255" y="3792855"/>
            <a:ext cx="4109720" cy="156845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切换至</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设备个数</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设定相应个数</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设定相关属性荷载属性</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值</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单击</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自动生成荷载组合</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3" name="图片 12"/>
          <p:cNvPicPr>
            <a:picLocks noChangeAspect="1"/>
          </p:cNvPicPr>
          <p:nvPr/>
        </p:nvPicPr>
        <p:blipFill>
          <a:blip r:embed="rId1"/>
          <a:stretch>
            <a:fillRect/>
          </a:stretch>
        </p:blipFill>
        <p:spPr>
          <a:xfrm>
            <a:off x="2512695" y="6224905"/>
            <a:ext cx="9525000" cy="638175"/>
          </a:xfrm>
          <a:prstGeom prst="rect">
            <a:avLst/>
          </a:prstGeom>
        </p:spPr>
      </p:pic>
      <p:cxnSp>
        <p:nvCxnSpPr>
          <p:cNvPr id="14" name="直接箭头连接符 13"/>
          <p:cNvCxnSpPr/>
          <p:nvPr/>
        </p:nvCxnSpPr>
        <p:spPr>
          <a:xfrm>
            <a:off x="3085465" y="5175250"/>
            <a:ext cx="7821295" cy="115951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pic>
        <p:nvPicPr>
          <p:cNvPr id="15" name="图片 14"/>
          <p:cNvPicPr>
            <a:picLocks noChangeAspect="1"/>
          </p:cNvPicPr>
          <p:nvPr/>
        </p:nvPicPr>
        <p:blipFill>
          <a:blip r:embed="rId2"/>
          <a:stretch>
            <a:fillRect/>
          </a:stretch>
        </p:blipFill>
        <p:spPr>
          <a:xfrm>
            <a:off x="4215765" y="1030605"/>
            <a:ext cx="7821930" cy="4161155"/>
          </a:xfrm>
          <a:prstGeom prst="rect">
            <a:avLst/>
          </a:prstGeom>
        </p:spPr>
      </p:pic>
      <p:cxnSp>
        <p:nvCxnSpPr>
          <p:cNvPr id="17" name="直接箭头连接符 16"/>
          <p:cNvCxnSpPr/>
          <p:nvPr/>
        </p:nvCxnSpPr>
        <p:spPr>
          <a:xfrm flipV="1">
            <a:off x="2261235" y="1484630"/>
            <a:ext cx="3287395" cy="246380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11" name="直接箭头连接符 10"/>
          <p:cNvCxnSpPr/>
          <p:nvPr/>
        </p:nvCxnSpPr>
        <p:spPr>
          <a:xfrm flipV="1">
            <a:off x="2059940" y="1456055"/>
            <a:ext cx="4025265" cy="298069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12" name="直接箭头连接符 11"/>
          <p:cNvCxnSpPr/>
          <p:nvPr/>
        </p:nvCxnSpPr>
        <p:spPr>
          <a:xfrm>
            <a:off x="3085465" y="4810760"/>
            <a:ext cx="3431540" cy="19177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典型问题034-如何模拟信号设备同塔公用负载？</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464820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设备属性</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298450" y="1760220"/>
            <a:ext cx="11412855" cy="230695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挡风面积：设备在</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90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度下等效的挡风</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面积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大风风速：</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10m</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高度处的基本风速（如为风区分界塔，建议填写前后风速</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大值）</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放置高度：当前设备放置位置对应的高度（用于计算风压</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高度系数）</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自重：设备</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重量</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水平荷载增大系数：用于放大水平荷载（</a:t>
            </a:r>
            <a:r>
              <a:rPr lang="zh-CN" altLang="en-US" sz="16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en-US" altLang="zh-CN" sz="16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垂直荷载增大系数：用于放大垂直荷载</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en-US" altLang="zh-CN" sz="16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4648200" y="1263015"/>
            <a:ext cx="6762750" cy="695325"/>
          </a:xfrm>
          <a:prstGeom prst="rect">
            <a:avLst/>
          </a:prstGeom>
        </p:spPr>
      </p:pic>
      <p:sp>
        <p:nvSpPr>
          <p:cNvPr id="7" name="TextBox 10"/>
          <p:cNvSpPr txBox="1"/>
          <p:nvPr/>
        </p:nvSpPr>
        <p:spPr>
          <a:xfrm>
            <a:off x="158115" y="4067175"/>
            <a:ext cx="345122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补充</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说明</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TextBox 10"/>
          <p:cNvSpPr txBox="1"/>
          <p:nvPr/>
        </p:nvSpPr>
        <p:spPr>
          <a:xfrm>
            <a:off x="398145" y="4712335"/>
            <a:ext cx="6351270" cy="156845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SmartLoad</a:t>
            </a:r>
            <a:r>
              <a:rPr lang="zh-CN" altLang="en-US" sz="1600" kern="0" dirty="0">
                <a:solidFill>
                  <a:srgbClr val="FF0000"/>
                </a:solidFill>
                <a:latin typeface="微软雅黑" panose="020B0503020204020204" pitchFamily="34" charset="-122"/>
                <a:ea typeface="微软雅黑" panose="020B0503020204020204" pitchFamily="34" charset="-122"/>
                <a:sym typeface="+mn-ea"/>
              </a:rPr>
              <a:t>仅</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考虑设备</a:t>
            </a:r>
            <a:r>
              <a:rPr lang="zh-CN" altLang="en-US" sz="1600" kern="0" dirty="0">
                <a:solidFill>
                  <a:srgbClr val="FF0000"/>
                </a:solidFill>
                <a:latin typeface="微软雅黑" panose="020B0503020204020204" pitchFamily="34" charset="-122"/>
                <a:ea typeface="微软雅黑" panose="020B0503020204020204" pitchFamily="34" charset="-122"/>
                <a:sym typeface="+mn-ea"/>
              </a:rPr>
              <a:t>大风工况</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负载</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设备挂点编号建议</a:t>
            </a:r>
            <a:r>
              <a:rPr lang="zh-CN" altLang="en-US" sz="1600" kern="0" dirty="0">
                <a:solidFill>
                  <a:srgbClr val="FF0000"/>
                </a:solidFill>
                <a:latin typeface="微软雅黑" panose="020B0503020204020204" pitchFamily="34" charset="-122"/>
                <a:ea typeface="微软雅黑" panose="020B0503020204020204" pitchFamily="34" charset="-122"/>
                <a:sym typeface="+mn-ea"/>
              </a:rPr>
              <a:t>前后侧填一致</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，然后通过</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荷载二次分配信息</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进行相应的荷载</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分配</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设备挂点编号如不一致，则设备荷载默认为前后侧</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55</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6" name="图片 15"/>
          <p:cNvPicPr>
            <a:picLocks noChangeAspect="1"/>
          </p:cNvPicPr>
          <p:nvPr/>
        </p:nvPicPr>
        <p:blipFill>
          <a:blip r:embed="rId2"/>
          <a:stretch>
            <a:fillRect/>
          </a:stretch>
        </p:blipFill>
        <p:spPr>
          <a:xfrm>
            <a:off x="6880860" y="2585720"/>
            <a:ext cx="5033645" cy="3766820"/>
          </a:xfrm>
          <a:prstGeom prst="rect">
            <a:avLst/>
          </a:prstGeom>
        </p:spPr>
      </p:pic>
      <p:cxnSp>
        <p:nvCxnSpPr>
          <p:cNvPr id="18" name="直接箭头连接符 17"/>
          <p:cNvCxnSpPr/>
          <p:nvPr/>
        </p:nvCxnSpPr>
        <p:spPr>
          <a:xfrm>
            <a:off x="3612515" y="5469890"/>
            <a:ext cx="3316605" cy="43116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3" name="左箭头 2">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典型问题035-验冰工况张力大于拉断力60%（70%）？</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464820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问题</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说明</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298450" y="1760220"/>
            <a:ext cx="5960110" cy="829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参见右图</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报错</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报错</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依据</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5" name="TextBox 10"/>
          <p:cNvSpPr txBox="1"/>
          <p:nvPr/>
        </p:nvSpPr>
        <p:spPr>
          <a:xfrm>
            <a:off x="398145" y="3369310"/>
            <a:ext cx="9533255" cy="1476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验冰张力超限报错对应为</a:t>
            </a:r>
            <a:r>
              <a:rPr lang="zh-CN" altLang="en-US" sz="1600" kern="0" dirty="0">
                <a:solidFill>
                  <a:srgbClr val="FF0000"/>
                </a:solidFill>
                <a:latin typeface="微软雅黑" panose="020B0503020204020204" pitchFamily="34" charset="-122"/>
                <a:ea typeface="微软雅黑" panose="020B0503020204020204" pitchFamily="34" charset="-122"/>
                <a:sym typeface="+mn-ea"/>
              </a:rPr>
              <a:t>电线强度</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（非杆塔强度）不满足设计</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要求</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验冰张力超限</a:t>
            </a:r>
            <a:r>
              <a:rPr lang="zh-CN" altLang="en-US" sz="2800" b="1" kern="0" dirty="0">
                <a:solidFill>
                  <a:srgbClr val="FF0000"/>
                </a:solidFill>
                <a:latin typeface="微软雅黑" panose="020B0503020204020204" pitchFamily="34" charset="-122"/>
                <a:ea typeface="微软雅黑" panose="020B0503020204020204" pitchFamily="34" charset="-122"/>
                <a:sym typeface="+mn-ea"/>
              </a:rPr>
              <a:t>不可</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通过加强杆塔强度解决（即需要电气专业（</a:t>
            </a:r>
            <a:r>
              <a:rPr lang="zh-CN" altLang="en-US" sz="1600" kern="0" dirty="0">
                <a:solidFill>
                  <a:srgbClr val="FF0000"/>
                </a:solidFill>
                <a:latin typeface="微软雅黑" panose="020B0503020204020204" pitchFamily="34" charset="-122"/>
                <a:ea typeface="微软雅黑" panose="020B0503020204020204" pitchFamily="34" charset="-122"/>
                <a:sym typeface="+mn-ea"/>
              </a:rPr>
              <a:t>非</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结构</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专业）介入</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处理）</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一般冲突原因：</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8" name="TextBox 10"/>
          <p:cNvSpPr txBox="1"/>
          <p:nvPr/>
        </p:nvSpPr>
        <p:spPr>
          <a:xfrm>
            <a:off x="962660" y="2590165"/>
            <a:ext cx="8679180" cy="73723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《重覆冰架空输电线路设计技术规程》</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DL/T5440-2009 -7.0.3</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及对应条文说明（允许上限：拉断力</a:t>
            </a:r>
            <a:r>
              <a:rPr lang="en-US" altLang="zh-CN" sz="1400" kern="0" dirty="0">
                <a:solidFill>
                  <a:srgbClr val="FF0000"/>
                </a:solidFill>
                <a:latin typeface="微软雅黑" panose="020B0503020204020204" pitchFamily="34" charset="-122"/>
                <a:ea typeface="微软雅黑" panose="020B0503020204020204" pitchFamily="34" charset="-122"/>
                <a:sym typeface="+mn-ea"/>
              </a:rPr>
              <a:t>70%</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《重覆冰架空输电线路设计技术规程》</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DL/T5440-2020 -5.0.3</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及对应条文说明（允许上限：拉断力</a:t>
            </a:r>
            <a:r>
              <a:rPr lang="en-US" altLang="zh-CN" sz="1400" kern="0" dirty="0">
                <a:solidFill>
                  <a:srgbClr val="FF0000"/>
                </a:solidFill>
                <a:latin typeface="微软雅黑" panose="020B0503020204020204" pitchFamily="34" charset="-122"/>
                <a:ea typeface="微软雅黑" panose="020B0503020204020204" pitchFamily="34" charset="-122"/>
                <a:sym typeface="+mn-ea"/>
              </a:rPr>
              <a:t>60%</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3" name="TextBox 10"/>
          <p:cNvSpPr txBox="1"/>
          <p:nvPr/>
        </p:nvSpPr>
        <p:spPr>
          <a:xfrm>
            <a:off x="1031240" y="4845685"/>
            <a:ext cx="8679180" cy="106045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原线路新算时并未考虑验冰荷载</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验冰条件过于</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苛刻</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验冰条件确定时，更多依赖工程习惯处理（如在设计冰厚</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上简单</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+10/15</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处理），而非气象</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调研</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20" name="图片 19"/>
          <p:cNvPicPr>
            <a:picLocks noChangeAspect="1"/>
          </p:cNvPicPr>
          <p:nvPr/>
        </p:nvPicPr>
        <p:blipFill>
          <a:blip r:embed="rId1"/>
          <a:stretch>
            <a:fillRect/>
          </a:stretch>
        </p:blipFill>
        <p:spPr>
          <a:xfrm>
            <a:off x="5760720" y="1047115"/>
            <a:ext cx="4791075" cy="1543050"/>
          </a:xfrm>
          <a:prstGeom prst="rect">
            <a:avLst/>
          </a:prstGeom>
        </p:spPr>
      </p:pic>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典型问题035-验冰工况张力大于拉断力60%（70%）？</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464820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处理</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方案</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298450" y="1760220"/>
            <a:ext cx="4149090" cy="230695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降低验冰冰厚（不额外保留</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裕度）</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提高安全</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系数</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更换</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电线</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向业主单位反馈相关问题，获取进一步超规程设计</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授权</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不在电气模块中验冰张力校验</a:t>
            </a:r>
            <a:r>
              <a:rPr lang="zh-CN" altLang="en-US" sz="1600" kern="0" dirty="0">
                <a:solidFill>
                  <a:srgbClr val="FF0000"/>
                </a:solidFill>
                <a:latin typeface="微软雅黑" panose="020B0503020204020204" pitchFamily="34" charset="-122"/>
                <a:ea typeface="微软雅黑" panose="020B0503020204020204" pitchFamily="34" charset="-122"/>
                <a:sym typeface="+mn-ea"/>
              </a:rPr>
              <a:t>（</a:t>
            </a:r>
            <a:r>
              <a:rPr lang="zh-CN" altLang="en-US" sz="1600" kern="0" dirty="0">
                <a:solidFill>
                  <a:srgbClr val="FF0000"/>
                </a:solidFill>
                <a:latin typeface="微软雅黑" panose="020B0503020204020204" pitchFamily="34" charset="-122"/>
                <a:ea typeface="微软雅黑" panose="020B0503020204020204" pitchFamily="34" charset="-122"/>
                <a:sym typeface="+mn-ea"/>
              </a:rPr>
              <a:t>不推荐）</a:t>
            </a:r>
            <a:endParaRPr lang="zh-CN" altLang="en-US" sz="1600" kern="0" dirty="0">
              <a:solidFill>
                <a:srgbClr val="FF0000"/>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4648200" y="1085215"/>
            <a:ext cx="7503160" cy="2767965"/>
          </a:xfrm>
          <a:prstGeom prst="rect">
            <a:avLst/>
          </a:prstGeom>
        </p:spPr>
      </p:pic>
      <p:pic>
        <p:nvPicPr>
          <p:cNvPr id="10" name="图片 9"/>
          <p:cNvPicPr>
            <a:picLocks noChangeAspect="1"/>
          </p:cNvPicPr>
          <p:nvPr/>
        </p:nvPicPr>
        <p:blipFill>
          <a:blip r:embed="rId2"/>
          <a:srcRect r="24683" b="-519"/>
          <a:stretch>
            <a:fillRect/>
          </a:stretch>
        </p:blipFill>
        <p:spPr>
          <a:xfrm>
            <a:off x="7501255" y="4167505"/>
            <a:ext cx="4411980" cy="1474470"/>
          </a:xfrm>
          <a:prstGeom prst="rect">
            <a:avLst/>
          </a:prstGeom>
        </p:spPr>
      </p:pic>
      <p:sp>
        <p:nvSpPr>
          <p:cNvPr id="11" name="TextBox 10"/>
          <p:cNvSpPr txBox="1"/>
          <p:nvPr/>
        </p:nvSpPr>
        <p:spPr>
          <a:xfrm>
            <a:off x="795655" y="4097020"/>
            <a:ext cx="5697855" cy="239966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rgbClr val="FF0000"/>
                </a:solidFill>
                <a:latin typeface="微软雅黑" panose="020B0503020204020204" pitchFamily="34" charset="-122"/>
                <a:ea typeface="微软雅黑" panose="020B0503020204020204" pitchFamily="34" charset="-122"/>
                <a:sym typeface="+mn-ea"/>
              </a:rPr>
              <a:t>该操作违反规程</a:t>
            </a:r>
            <a:endParaRPr lang="zh-CN" altLang="en-US" sz="1400" kern="0" dirty="0">
              <a:solidFill>
                <a:srgbClr val="FF0000"/>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该操作下，导出的</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电气荷载计算结果</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中会有相关的文字</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记录</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en-US" altLang="zh-CN" kern="0" dirty="0">
                <a:solidFill>
                  <a:srgbClr val="FF0000"/>
                </a:solidFill>
                <a:latin typeface="微软雅黑" panose="020B0503020204020204" pitchFamily="34" charset="-122"/>
                <a:ea typeface="微软雅黑" panose="020B0503020204020204" pitchFamily="34" charset="-122"/>
                <a:sym typeface="+mn-ea"/>
              </a:rPr>
              <a:t>SmartLoad</a:t>
            </a:r>
            <a:r>
              <a:rPr lang="zh-CN" altLang="en-US" kern="0" dirty="0">
                <a:solidFill>
                  <a:srgbClr val="FF0000"/>
                </a:solidFill>
                <a:latin typeface="微软雅黑" panose="020B0503020204020204" pitchFamily="34" charset="-122"/>
                <a:ea typeface="微软雅黑" panose="020B0503020204020204" pitchFamily="34" charset="-122"/>
                <a:sym typeface="+mn-ea"/>
              </a:rPr>
              <a:t>声明：如用户强行计算</a:t>
            </a:r>
            <a:r>
              <a:rPr lang="en-US" altLang="zh-CN" kern="0" dirty="0">
                <a:solidFill>
                  <a:srgbClr val="FF0000"/>
                </a:solidFill>
                <a:latin typeface="微软雅黑" panose="020B0503020204020204" pitchFamily="34" charset="-122"/>
                <a:ea typeface="微软雅黑" panose="020B0503020204020204" pitchFamily="34" charset="-122"/>
                <a:sym typeface="+mn-ea"/>
              </a:rPr>
              <a:t>(</a:t>
            </a:r>
            <a:r>
              <a:rPr lang="zh-CN" altLang="en-US" kern="0" dirty="0">
                <a:solidFill>
                  <a:srgbClr val="FF0000"/>
                </a:solidFill>
                <a:latin typeface="微软雅黑" panose="020B0503020204020204" pitchFamily="34" charset="-122"/>
                <a:ea typeface="微软雅黑" panose="020B0503020204020204" pitchFamily="34" charset="-122"/>
                <a:sym typeface="+mn-ea"/>
              </a:rPr>
              <a:t>勾选</a:t>
            </a:r>
            <a:r>
              <a:rPr lang="en-US" altLang="zh-CN" kern="0" dirty="0">
                <a:solidFill>
                  <a:srgbClr val="FF0000"/>
                </a:solidFill>
                <a:latin typeface="微软雅黑" panose="020B0503020204020204" pitchFamily="34" charset="-122"/>
                <a:ea typeface="微软雅黑" panose="020B0503020204020204" pitchFamily="34" charset="-122"/>
                <a:sym typeface="+mn-ea"/>
              </a:rPr>
              <a:t>“</a:t>
            </a:r>
            <a:r>
              <a:rPr lang="zh-CN" altLang="en-US" kern="0" dirty="0">
                <a:solidFill>
                  <a:srgbClr val="FF0000"/>
                </a:solidFill>
                <a:latin typeface="微软雅黑" panose="020B0503020204020204" pitchFamily="34" charset="-122"/>
                <a:ea typeface="微软雅黑" panose="020B0503020204020204" pitchFamily="34" charset="-122"/>
                <a:sym typeface="+mn-ea"/>
              </a:rPr>
              <a:t>不校验</a:t>
            </a:r>
            <a:r>
              <a:rPr lang="en-US" altLang="zh-CN" kern="0" dirty="0">
                <a:solidFill>
                  <a:srgbClr val="FF0000"/>
                </a:solidFill>
                <a:latin typeface="微软雅黑" panose="020B0503020204020204" pitchFamily="34" charset="-122"/>
                <a:ea typeface="微软雅黑" panose="020B0503020204020204" pitchFamily="34" charset="-122"/>
                <a:sym typeface="+mn-ea"/>
              </a:rPr>
              <a:t>”</a:t>
            </a:r>
            <a:r>
              <a:rPr lang="zh-CN" altLang="en-US" kern="0" dirty="0">
                <a:solidFill>
                  <a:srgbClr val="FF0000"/>
                </a:solidFill>
                <a:latin typeface="微软雅黑" panose="020B0503020204020204" pitchFamily="34" charset="-122"/>
                <a:ea typeface="微软雅黑" panose="020B0503020204020204" pitchFamily="34" charset="-122"/>
                <a:sym typeface="+mn-ea"/>
              </a:rPr>
              <a:t>，且忽视报错的文字记录），则认为用户</a:t>
            </a:r>
            <a:r>
              <a:rPr lang="zh-CN" altLang="en-US" kern="0" dirty="0">
                <a:solidFill>
                  <a:srgbClr val="FF0000"/>
                </a:solidFill>
                <a:latin typeface="微软雅黑" panose="020B0503020204020204" pitchFamily="34" charset="-122"/>
                <a:ea typeface="微软雅黑" panose="020B0503020204020204" pitchFamily="34" charset="-122"/>
                <a:sym typeface="+mn-ea"/>
              </a:rPr>
              <a:t>在有意识的进行超规程设计，</a:t>
            </a:r>
            <a:r>
              <a:rPr lang="en-US" altLang="zh-CN" kern="0" dirty="0">
                <a:solidFill>
                  <a:srgbClr val="FF0000"/>
                </a:solidFill>
                <a:latin typeface="微软雅黑" panose="020B0503020204020204" pitchFamily="34" charset="-122"/>
                <a:ea typeface="微软雅黑" panose="020B0503020204020204" pitchFamily="34" charset="-122"/>
                <a:sym typeface="+mn-ea"/>
              </a:rPr>
              <a:t>SmartLoad</a:t>
            </a:r>
            <a:r>
              <a:rPr lang="zh-CN" altLang="en-US" kern="0" dirty="0">
                <a:solidFill>
                  <a:srgbClr val="FF0000"/>
                </a:solidFill>
                <a:latin typeface="微软雅黑" panose="020B0503020204020204" pitchFamily="34" charset="-122"/>
                <a:ea typeface="微软雅黑" panose="020B0503020204020204" pitchFamily="34" charset="-122"/>
                <a:sym typeface="+mn-ea"/>
              </a:rPr>
              <a:t>只保证相应的计算满足力学逻辑，但不对超规程设计负责</a:t>
            </a:r>
            <a:endParaRPr lang="zh-CN" altLang="en-US" kern="0" dirty="0">
              <a:solidFill>
                <a:srgbClr val="FF0000"/>
              </a:solidFill>
              <a:latin typeface="微软雅黑" panose="020B0503020204020204" pitchFamily="34" charset="-122"/>
              <a:ea typeface="微软雅黑" panose="020B0503020204020204" pitchFamily="34" charset="-122"/>
              <a:sym typeface="+mn-ea"/>
            </a:endParaRPr>
          </a:p>
        </p:txBody>
      </p:sp>
      <p:cxnSp>
        <p:nvCxnSpPr>
          <p:cNvPr id="14" name="直接箭头连接符 13"/>
          <p:cNvCxnSpPr/>
          <p:nvPr/>
        </p:nvCxnSpPr>
        <p:spPr>
          <a:xfrm>
            <a:off x="6152515" y="4693285"/>
            <a:ext cx="1562735" cy="22987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16" name="直接箭头连接符 15"/>
          <p:cNvCxnSpPr/>
          <p:nvPr/>
        </p:nvCxnSpPr>
        <p:spPr>
          <a:xfrm>
            <a:off x="6133465" y="4693285"/>
            <a:ext cx="1581785" cy="77660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典型问题036-</a:t>
            </a:r>
            <a:r>
              <a:rPr lang="en-US" altLang="zh-CN" kern="0">
                <a:solidFill>
                  <a:schemeClr val="tx1"/>
                </a:solidFill>
                <a:effectLst>
                  <a:outerShdw blurRad="38100" dist="19050" dir="2700000" algn="tl" rotWithShape="0">
                    <a:schemeClr val="dk1">
                      <a:alpha val="40000"/>
                    </a:schemeClr>
                  </a:outerShdw>
                </a:effectLst>
                <a:sym typeface="+mn-ea"/>
              </a:rPr>
              <a:t>断线工况下的正断状态如何计算？</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693102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一般塔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正断</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逻辑说</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明</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398145" y="173037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相关参数：断线张力</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及断线不平衡</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张力</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8" name="TextBox 10"/>
          <p:cNvSpPr txBox="1"/>
          <p:nvPr/>
        </p:nvSpPr>
        <p:spPr>
          <a:xfrm>
            <a:off x="795655" y="2190750"/>
            <a:ext cx="4911090" cy="106045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断线张力：断线发生时，未断的导地线对应的张力（相关的计算设定参考典型问题</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019+031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断线不平衡力张力：某个导</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地线正断所导致的</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不平衡力</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8" name="TextBox 10"/>
          <p:cNvSpPr txBox="1"/>
          <p:nvPr/>
        </p:nvSpPr>
        <p:spPr>
          <a:xfrm>
            <a:off x="398145" y="3389630"/>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计算逻辑：</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9" name="TextBox 10"/>
          <p:cNvSpPr txBox="1"/>
          <p:nvPr/>
        </p:nvSpPr>
        <p:spPr>
          <a:xfrm>
            <a:off x="566420" y="3850005"/>
            <a:ext cx="6186805" cy="299974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与</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结构计算结果</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正断张力计算设定有关</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以导线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为例：</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Tmax=max{78.96</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81.56</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}=81.56</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∆T=max{55.27</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61.61</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}=61.61</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如选择</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=Tmax  </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后</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=Tmax-</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，则：</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=Tmax=81.56   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=81.56-61.61=19.95</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如选择</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后</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=∆T=61.61        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最终节点作用力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还须考虑分项系数、组合系数、线路角度的</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影响</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pic>
        <p:nvPicPr>
          <p:cNvPr id="12" name="图片 11"/>
          <p:cNvPicPr>
            <a:picLocks noChangeAspect="1"/>
          </p:cNvPicPr>
          <p:nvPr/>
        </p:nvPicPr>
        <p:blipFill>
          <a:blip r:embed="rId1"/>
          <a:stretch>
            <a:fillRect/>
          </a:stretch>
        </p:blipFill>
        <p:spPr>
          <a:xfrm>
            <a:off x="2014855" y="3320415"/>
            <a:ext cx="1419225" cy="619125"/>
          </a:xfrm>
          <a:prstGeom prst="rect">
            <a:avLst/>
          </a:prstGeom>
        </p:spPr>
      </p:pic>
      <p:pic>
        <p:nvPicPr>
          <p:cNvPr id="19" name="图片 18"/>
          <p:cNvPicPr>
            <a:picLocks noChangeAspect="1"/>
          </p:cNvPicPr>
          <p:nvPr/>
        </p:nvPicPr>
        <p:blipFill>
          <a:blip r:embed="rId2"/>
          <a:stretch>
            <a:fillRect/>
          </a:stretch>
        </p:blipFill>
        <p:spPr>
          <a:xfrm>
            <a:off x="6315075" y="1090295"/>
            <a:ext cx="5876925" cy="2145665"/>
          </a:xfrm>
          <a:prstGeom prst="rect">
            <a:avLst/>
          </a:prstGeom>
        </p:spPr>
      </p:pic>
      <p:pic>
        <p:nvPicPr>
          <p:cNvPr id="20" name="图片 19"/>
          <p:cNvPicPr>
            <a:picLocks noChangeAspect="1"/>
          </p:cNvPicPr>
          <p:nvPr/>
        </p:nvPicPr>
        <p:blipFill>
          <a:blip r:embed="rId3"/>
          <a:stretch>
            <a:fillRect/>
          </a:stretch>
        </p:blipFill>
        <p:spPr>
          <a:xfrm>
            <a:off x="6228080" y="4771390"/>
            <a:ext cx="5530215" cy="2008505"/>
          </a:xfrm>
          <a:prstGeom prst="rect">
            <a:avLst/>
          </a:prstGeom>
        </p:spPr>
      </p:pic>
      <p:cxnSp>
        <p:nvCxnSpPr>
          <p:cNvPr id="13" name="直接箭头连接符 12"/>
          <p:cNvCxnSpPr/>
          <p:nvPr/>
        </p:nvCxnSpPr>
        <p:spPr>
          <a:xfrm flipV="1">
            <a:off x="2210435" y="2178685"/>
            <a:ext cx="6033770" cy="247396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21" name="直接箭头连接符 20"/>
          <p:cNvCxnSpPr/>
          <p:nvPr/>
        </p:nvCxnSpPr>
        <p:spPr>
          <a:xfrm flipV="1">
            <a:off x="2818130" y="2430145"/>
            <a:ext cx="5426075" cy="222250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17" name="直接箭头连接符 16"/>
          <p:cNvCxnSpPr/>
          <p:nvPr/>
        </p:nvCxnSpPr>
        <p:spPr>
          <a:xfrm>
            <a:off x="2575560" y="5104130"/>
            <a:ext cx="4001770" cy="85915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18" name="直接箭头连接符 17"/>
          <p:cNvCxnSpPr/>
          <p:nvPr/>
        </p:nvCxnSpPr>
        <p:spPr>
          <a:xfrm>
            <a:off x="1962785" y="5139055"/>
            <a:ext cx="4631690" cy="65087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3" name="左箭头 2">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典型问题036-</a:t>
            </a:r>
            <a:r>
              <a:rPr lang="en-US" altLang="zh-CN" kern="0">
                <a:solidFill>
                  <a:schemeClr val="tx1"/>
                </a:solidFill>
                <a:effectLst>
                  <a:outerShdw blurRad="38100" dist="19050" dir="2700000" algn="tl" rotWithShape="0">
                    <a:schemeClr val="dk1">
                      <a:alpha val="40000"/>
                    </a:schemeClr>
                  </a:outerShdw>
                </a:effectLst>
                <a:sym typeface="+mn-ea"/>
              </a:rPr>
              <a:t>断线工况下的正断状态如何计算？</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693102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正断</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逻辑说</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明</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398145" y="173037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相关参数：断线张力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断线不平衡</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张力</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8" name="TextBox 10"/>
          <p:cNvSpPr txBox="1"/>
          <p:nvPr/>
        </p:nvSpPr>
        <p:spPr>
          <a:xfrm>
            <a:off x="398145" y="3540760"/>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计算逻辑：</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9" name="TextBox 10"/>
          <p:cNvSpPr txBox="1"/>
          <p:nvPr/>
        </p:nvSpPr>
        <p:spPr>
          <a:xfrm>
            <a:off x="566420" y="3852545"/>
            <a:ext cx="4264025" cy="106045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矢量说明：以断线张力为</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例</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矢量正值：</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侧指向</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侧</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矢量负值：</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侧指向</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侧</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6" name="直接箭头连接符 5"/>
          <p:cNvCxnSpPr/>
          <p:nvPr/>
        </p:nvCxnSpPr>
        <p:spPr>
          <a:xfrm flipH="1" flipV="1">
            <a:off x="3096260" y="4551045"/>
            <a:ext cx="8255" cy="9099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882015" y="5428615"/>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3" name="直接箭头连接符 22"/>
          <p:cNvCxnSpPr/>
          <p:nvPr/>
        </p:nvCxnSpPr>
        <p:spPr>
          <a:xfrm>
            <a:off x="3096895" y="6009005"/>
            <a:ext cx="0" cy="772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TextBox 10"/>
          <p:cNvSpPr txBox="1"/>
          <p:nvPr/>
        </p:nvSpPr>
        <p:spPr>
          <a:xfrm>
            <a:off x="3088005" y="451929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-81.56</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5" name="TextBox 10"/>
          <p:cNvSpPr txBox="1"/>
          <p:nvPr/>
        </p:nvSpPr>
        <p:spPr>
          <a:xfrm>
            <a:off x="3096895" y="636714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78.96</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6" name="TextBox 10"/>
          <p:cNvSpPr txBox="1"/>
          <p:nvPr/>
        </p:nvSpPr>
        <p:spPr>
          <a:xfrm>
            <a:off x="1341120" y="505523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7" name="TextBox 10"/>
          <p:cNvSpPr txBox="1"/>
          <p:nvPr/>
        </p:nvSpPr>
        <p:spPr>
          <a:xfrm>
            <a:off x="1352550" y="601599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graphicFrame>
        <p:nvGraphicFramePr>
          <p:cNvPr id="28" name="表格 27"/>
          <p:cNvGraphicFramePr/>
          <p:nvPr>
            <p:custDataLst>
              <p:tags r:id="rId1"/>
            </p:custDataLst>
          </p:nvPr>
        </p:nvGraphicFramePr>
        <p:xfrm>
          <a:off x="3176270" y="2235200"/>
          <a:ext cx="5796915" cy="1112520"/>
        </p:xfrm>
        <a:graphic>
          <a:graphicData uri="http://schemas.openxmlformats.org/drawingml/2006/table">
            <a:tbl>
              <a:tblPr firstRow="1" bandRow="1">
                <a:tableStyleId>{5C22544A-7EE6-4342-B048-85BDC9FD1C3A}</a:tableStyleId>
              </a:tblPr>
              <a:tblGrid>
                <a:gridCol w="1932305"/>
                <a:gridCol w="1932305"/>
                <a:gridCol w="1932305"/>
              </a:tblGrid>
              <a:tr h="381000">
                <a:tc>
                  <a:txBody>
                    <a:bodyPr/>
                    <a:p>
                      <a:pPr>
                        <a:buNone/>
                      </a:pPr>
                      <a:endParaRPr lang="zh-CN" altLang="en-US"/>
                    </a:p>
                  </a:txBody>
                  <a:tcPr/>
                </a:tc>
                <a:tc>
                  <a:txBody>
                    <a:bodyPr/>
                    <a:p>
                      <a:pPr>
                        <a:buNone/>
                      </a:pPr>
                      <a:r>
                        <a:rPr lang="zh-CN" altLang="en-US"/>
                        <a:t>断线</a:t>
                      </a:r>
                      <a:r>
                        <a:rPr lang="zh-CN" altLang="en-US"/>
                        <a:t>张力</a:t>
                      </a:r>
                      <a:endParaRPr lang="zh-CN" altLang="en-US"/>
                    </a:p>
                  </a:txBody>
                  <a:tcPr/>
                </a:tc>
                <a:tc>
                  <a:txBody>
                    <a:bodyPr/>
                    <a:p>
                      <a:pPr>
                        <a:buNone/>
                      </a:pPr>
                      <a:r>
                        <a:rPr lang="zh-CN" altLang="en-US"/>
                        <a:t>断线不平衡</a:t>
                      </a:r>
                      <a:r>
                        <a:rPr lang="zh-CN" altLang="en-US"/>
                        <a:t>张力</a:t>
                      </a:r>
                      <a:endParaRPr lang="zh-CN" altLang="en-US"/>
                    </a:p>
                  </a:txBody>
                  <a:tcPr/>
                </a:tc>
              </a:tr>
              <a:tr h="365760">
                <a:tc>
                  <a:txBody>
                    <a:bodyPr/>
                    <a:p>
                      <a:pPr>
                        <a:buNone/>
                      </a:pPr>
                      <a:r>
                        <a:rPr lang="zh-CN" altLang="en-US"/>
                        <a:t>前侧</a:t>
                      </a:r>
                      <a:endParaRPr lang="zh-CN" altLang="en-US"/>
                    </a:p>
                  </a:txBody>
                  <a:tcPr/>
                </a:tc>
                <a:tc>
                  <a:txBody>
                    <a:bodyPr/>
                    <a:p>
                      <a:pPr>
                        <a:buNone/>
                      </a:pPr>
                      <a:r>
                        <a:rPr lang="en-US" altLang="zh-CN"/>
                        <a:t>78.96</a:t>
                      </a:r>
                      <a:endParaRPr lang="en-US" altLang="zh-CN"/>
                    </a:p>
                  </a:txBody>
                  <a:tcPr/>
                </a:tc>
                <a:tc>
                  <a:txBody>
                    <a:bodyPr/>
                    <a:p>
                      <a:pPr>
                        <a:buNone/>
                      </a:pPr>
                      <a:r>
                        <a:rPr lang="en-US" altLang="zh-CN"/>
                        <a:t>55.27</a:t>
                      </a:r>
                      <a:endParaRPr lang="en-US" altLang="zh-CN"/>
                    </a:p>
                  </a:txBody>
                  <a:tcPr/>
                </a:tc>
              </a:tr>
              <a:tr h="365760">
                <a:tc>
                  <a:txBody>
                    <a:bodyPr/>
                    <a:p>
                      <a:pPr>
                        <a:buNone/>
                      </a:pPr>
                      <a:r>
                        <a:rPr lang="zh-CN" altLang="en-US"/>
                        <a:t>后侧</a:t>
                      </a:r>
                      <a:endParaRPr lang="zh-CN" altLang="en-US"/>
                    </a:p>
                  </a:txBody>
                  <a:tcPr/>
                </a:tc>
                <a:tc>
                  <a:txBody>
                    <a:bodyPr/>
                    <a:p>
                      <a:pPr>
                        <a:buNone/>
                      </a:pPr>
                      <a:r>
                        <a:rPr lang="en-US" altLang="zh-CN"/>
                        <a:t>81.56</a:t>
                      </a:r>
                      <a:endParaRPr lang="en-US" altLang="zh-CN"/>
                    </a:p>
                  </a:txBody>
                  <a:tcPr/>
                </a:tc>
                <a:tc>
                  <a:txBody>
                    <a:bodyPr/>
                    <a:p>
                      <a:pPr>
                        <a:buNone/>
                      </a:pPr>
                      <a:r>
                        <a:rPr lang="en-US" altLang="zh-CN"/>
                        <a:t>61.61</a:t>
                      </a:r>
                      <a:endParaRPr lang="en-US" altLang="zh-CN"/>
                    </a:p>
                  </a:txBody>
                  <a:tcPr/>
                </a:tc>
              </a:tr>
            </a:tbl>
          </a:graphicData>
        </a:graphic>
      </p:graphicFrame>
      <p:sp>
        <p:nvSpPr>
          <p:cNvPr id="29" name="TextBox 10"/>
          <p:cNvSpPr txBox="1"/>
          <p:nvPr/>
        </p:nvSpPr>
        <p:spPr>
          <a:xfrm>
            <a:off x="4303395" y="3827145"/>
            <a:ext cx="4264025" cy="170688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B.</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前侧正断，</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则：</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不平衡张力矢量方向：</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由前指向后</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后侧保持不变，</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=-81.56</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前侧正断导致的不平衡张力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=55.27</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=81.56-55.27=26.29</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34" name="直接箭头连接符 33"/>
          <p:cNvCxnSpPr/>
          <p:nvPr/>
        </p:nvCxnSpPr>
        <p:spPr>
          <a:xfrm flipV="1">
            <a:off x="7147560" y="5228590"/>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4925060" y="5803265"/>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7" name="直接箭头连接符 36"/>
          <p:cNvCxnSpPr/>
          <p:nvPr/>
        </p:nvCxnSpPr>
        <p:spPr>
          <a:xfrm>
            <a:off x="7139940" y="6383655"/>
            <a:ext cx="7620" cy="3536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 name="TextBox 10"/>
          <p:cNvSpPr txBox="1"/>
          <p:nvPr/>
        </p:nvSpPr>
        <p:spPr>
          <a:xfrm>
            <a:off x="7158990" y="531368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-81.56</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9" name="TextBox 10"/>
          <p:cNvSpPr txBox="1"/>
          <p:nvPr/>
        </p:nvSpPr>
        <p:spPr>
          <a:xfrm>
            <a:off x="7139940" y="645477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26.29</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0" name="TextBox 10"/>
          <p:cNvSpPr txBox="1"/>
          <p:nvPr/>
        </p:nvSpPr>
        <p:spPr>
          <a:xfrm>
            <a:off x="5395595" y="588264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2" name="TextBox 10"/>
          <p:cNvSpPr txBox="1"/>
          <p:nvPr/>
        </p:nvSpPr>
        <p:spPr>
          <a:xfrm>
            <a:off x="5081270" y="537464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4" name="TextBox 10"/>
          <p:cNvSpPr txBox="1"/>
          <p:nvPr/>
        </p:nvSpPr>
        <p:spPr>
          <a:xfrm>
            <a:off x="5081270" y="639064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5" name="TextBox 10"/>
          <p:cNvSpPr txBox="1"/>
          <p:nvPr/>
        </p:nvSpPr>
        <p:spPr>
          <a:xfrm>
            <a:off x="7927975" y="3800475"/>
            <a:ext cx="4264025" cy="170688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C.</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后侧正断，</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则：</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不平衡张力矢量方向：</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由后指向前</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前侧保持不变，</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=78.96</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后侧正断导致的不平衡张力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=61.61</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78.96</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61.61</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=17.35</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46" name="直接箭头连接符 45"/>
          <p:cNvCxnSpPr/>
          <p:nvPr/>
        </p:nvCxnSpPr>
        <p:spPr>
          <a:xfrm flipV="1">
            <a:off x="10772140" y="5281930"/>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8549640" y="5856605"/>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TextBox 10"/>
          <p:cNvSpPr txBox="1"/>
          <p:nvPr/>
        </p:nvSpPr>
        <p:spPr>
          <a:xfrm>
            <a:off x="10772140" y="536130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-17.35</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1" name="TextBox 10"/>
          <p:cNvSpPr txBox="1"/>
          <p:nvPr/>
        </p:nvSpPr>
        <p:spPr>
          <a:xfrm>
            <a:off x="9020175" y="593598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2" name="TextBox 10"/>
          <p:cNvSpPr txBox="1"/>
          <p:nvPr/>
        </p:nvSpPr>
        <p:spPr>
          <a:xfrm>
            <a:off x="8705850" y="542798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3" name="TextBox 10"/>
          <p:cNvSpPr txBox="1"/>
          <p:nvPr/>
        </p:nvSpPr>
        <p:spPr>
          <a:xfrm>
            <a:off x="8705850" y="644398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54" name="直接箭头连接符 53"/>
          <p:cNvCxnSpPr/>
          <p:nvPr/>
        </p:nvCxnSpPr>
        <p:spPr>
          <a:xfrm flipH="1">
            <a:off x="10768330" y="6415405"/>
            <a:ext cx="3810" cy="3930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5" name="TextBox 10"/>
          <p:cNvSpPr txBox="1"/>
          <p:nvPr/>
        </p:nvSpPr>
        <p:spPr>
          <a:xfrm>
            <a:off x="10939780" y="639445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78.96</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9" name="TextBox 10"/>
          <p:cNvSpPr txBox="1"/>
          <p:nvPr/>
        </p:nvSpPr>
        <p:spPr>
          <a:xfrm>
            <a:off x="1141730" y="550799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后侧均</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未断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60" name="直接箭头连接符 59"/>
          <p:cNvCxnSpPr>
            <a:stCxn id="25" idx="0"/>
          </p:cNvCxnSpPr>
          <p:nvPr/>
        </p:nvCxnSpPr>
        <p:spPr>
          <a:xfrm flipV="1">
            <a:off x="3521075" y="2820670"/>
            <a:ext cx="1814830" cy="354647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61" name="直接箭头连接符 60"/>
          <p:cNvCxnSpPr>
            <a:stCxn id="24" idx="0"/>
          </p:cNvCxnSpPr>
          <p:nvPr/>
        </p:nvCxnSpPr>
        <p:spPr>
          <a:xfrm flipV="1">
            <a:off x="3512185" y="3211195"/>
            <a:ext cx="1797685" cy="130810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62" name="直接箭头连接符 61"/>
          <p:cNvCxnSpPr/>
          <p:nvPr/>
        </p:nvCxnSpPr>
        <p:spPr>
          <a:xfrm flipV="1">
            <a:off x="7048500" y="2855595"/>
            <a:ext cx="171450" cy="208216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63" name="直接箭头连接符 62"/>
          <p:cNvCxnSpPr/>
          <p:nvPr/>
        </p:nvCxnSpPr>
        <p:spPr>
          <a:xfrm flipH="1" flipV="1">
            <a:off x="7627620" y="3133090"/>
            <a:ext cx="3030220" cy="148463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3" name="左箭头 2">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典型问题036-</a:t>
            </a:r>
            <a:r>
              <a:rPr lang="en-US" altLang="zh-CN" kern="0">
                <a:solidFill>
                  <a:schemeClr val="tx1"/>
                </a:solidFill>
                <a:effectLst>
                  <a:outerShdw blurRad="38100" dist="19050" dir="2700000" algn="tl" rotWithShape="0">
                    <a:schemeClr val="dk1">
                      <a:alpha val="40000"/>
                    </a:schemeClr>
                  </a:outerShdw>
                </a:effectLst>
                <a:sym typeface="+mn-ea"/>
              </a:rPr>
              <a:t>断线工况下的正断状态如何计算？</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86194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正断</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特殊情况补充说明</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1</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一般耐张塔</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398145" y="173037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典型特殊情况</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800735" y="2190750"/>
            <a:ext cx="4124325" cy="73723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前后侧张力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不平衡张力相差极大（如一侧为</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2*630</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导线，另一侧为</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1*300</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导线）</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 name="TextBox 10"/>
          <p:cNvSpPr txBox="1"/>
          <p:nvPr/>
        </p:nvSpPr>
        <p:spPr>
          <a:xfrm>
            <a:off x="5081270" y="168084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B.</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举例</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aphicFrame>
        <p:nvGraphicFramePr>
          <p:cNvPr id="7" name="表格 6"/>
          <p:cNvGraphicFramePr/>
          <p:nvPr>
            <p:custDataLst>
              <p:tags r:id="rId1"/>
            </p:custDataLst>
          </p:nvPr>
        </p:nvGraphicFramePr>
        <p:xfrm>
          <a:off x="5572125" y="2062480"/>
          <a:ext cx="5796915" cy="1146175"/>
        </p:xfrm>
        <a:graphic>
          <a:graphicData uri="http://schemas.openxmlformats.org/drawingml/2006/table">
            <a:tbl>
              <a:tblPr firstRow="1" bandRow="1">
                <a:tableStyleId>{5C22544A-7EE6-4342-B048-85BDC9FD1C3A}</a:tableStyleId>
              </a:tblPr>
              <a:tblGrid>
                <a:gridCol w="1932305"/>
                <a:gridCol w="1932305"/>
                <a:gridCol w="1932305"/>
              </a:tblGrid>
              <a:tr h="414655">
                <a:tc>
                  <a:txBody>
                    <a:bodyPr/>
                    <a:p>
                      <a:pPr>
                        <a:buNone/>
                      </a:pPr>
                      <a:endParaRPr lang="zh-CN" altLang="en-US"/>
                    </a:p>
                  </a:txBody>
                  <a:tcPr/>
                </a:tc>
                <a:tc>
                  <a:txBody>
                    <a:bodyPr/>
                    <a:p>
                      <a:pPr>
                        <a:buNone/>
                      </a:pPr>
                      <a:r>
                        <a:rPr lang="zh-CN" altLang="en-US"/>
                        <a:t>断线</a:t>
                      </a:r>
                      <a:r>
                        <a:rPr lang="zh-CN" altLang="en-US"/>
                        <a:t>张力</a:t>
                      </a:r>
                      <a:endParaRPr lang="zh-CN" altLang="en-US"/>
                    </a:p>
                  </a:txBody>
                  <a:tcPr/>
                </a:tc>
                <a:tc>
                  <a:txBody>
                    <a:bodyPr/>
                    <a:p>
                      <a:pPr>
                        <a:buNone/>
                      </a:pPr>
                      <a:r>
                        <a:rPr lang="zh-CN" altLang="en-US"/>
                        <a:t>断线不平衡</a:t>
                      </a:r>
                      <a:r>
                        <a:rPr lang="zh-CN" altLang="en-US"/>
                        <a:t>张力</a:t>
                      </a:r>
                      <a:endParaRPr lang="zh-CN" altLang="en-US"/>
                    </a:p>
                  </a:txBody>
                  <a:tcPr/>
                </a:tc>
              </a:tr>
              <a:tr h="365760">
                <a:tc>
                  <a:txBody>
                    <a:bodyPr/>
                    <a:p>
                      <a:pPr>
                        <a:buNone/>
                      </a:pPr>
                      <a:r>
                        <a:rPr lang="zh-CN" altLang="en-US"/>
                        <a:t>前侧</a:t>
                      </a:r>
                      <a:endParaRPr lang="zh-CN" altLang="en-US"/>
                    </a:p>
                  </a:txBody>
                  <a:tcPr/>
                </a:tc>
                <a:tc>
                  <a:txBody>
                    <a:bodyPr/>
                    <a:p>
                      <a:pPr>
                        <a:buNone/>
                      </a:pPr>
                      <a:r>
                        <a:rPr lang="en-US" altLang="zh-CN"/>
                        <a:t>100</a:t>
                      </a:r>
                      <a:endParaRPr lang="en-US" altLang="zh-CN"/>
                    </a:p>
                  </a:txBody>
                  <a:tcPr/>
                </a:tc>
                <a:tc>
                  <a:txBody>
                    <a:bodyPr/>
                    <a:p>
                      <a:pPr>
                        <a:buNone/>
                      </a:pPr>
                      <a:r>
                        <a:rPr lang="en-US" altLang="zh-CN"/>
                        <a:t>80</a:t>
                      </a:r>
                      <a:endParaRPr lang="en-US" altLang="zh-CN"/>
                    </a:p>
                  </a:txBody>
                  <a:tcPr/>
                </a:tc>
              </a:tr>
              <a:tr h="365760">
                <a:tc>
                  <a:txBody>
                    <a:bodyPr/>
                    <a:p>
                      <a:pPr>
                        <a:buNone/>
                      </a:pPr>
                      <a:r>
                        <a:rPr lang="zh-CN" altLang="en-US"/>
                        <a:t>后侧</a:t>
                      </a:r>
                      <a:endParaRPr lang="zh-CN" altLang="en-US"/>
                    </a:p>
                  </a:txBody>
                  <a:tcPr/>
                </a:tc>
                <a:tc>
                  <a:txBody>
                    <a:bodyPr/>
                    <a:p>
                      <a:pPr>
                        <a:buNone/>
                      </a:pPr>
                      <a:r>
                        <a:rPr lang="en-US" altLang="zh-CN"/>
                        <a:t>20</a:t>
                      </a:r>
                      <a:endParaRPr lang="en-US" altLang="zh-CN"/>
                    </a:p>
                  </a:txBody>
                  <a:tcPr/>
                </a:tc>
                <a:tc>
                  <a:txBody>
                    <a:bodyPr/>
                    <a:p>
                      <a:pPr>
                        <a:buNone/>
                      </a:pPr>
                      <a:r>
                        <a:rPr lang="en-US" altLang="zh-CN"/>
                        <a:t>10</a:t>
                      </a:r>
                      <a:endParaRPr lang="en-US" altLang="zh-CN"/>
                    </a:p>
                  </a:txBody>
                  <a:tcPr/>
                </a:tc>
              </a:tr>
            </a:tbl>
          </a:graphicData>
        </a:graphic>
      </p:graphicFrame>
      <p:sp>
        <p:nvSpPr>
          <p:cNvPr id="11" name="TextBox 10"/>
          <p:cNvSpPr txBox="1"/>
          <p:nvPr/>
        </p:nvSpPr>
        <p:spPr>
          <a:xfrm>
            <a:off x="1889125" y="3836035"/>
            <a:ext cx="4264025" cy="73723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C1.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前侧正断，</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则：</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12" name="直接箭头连接符 11"/>
          <p:cNvCxnSpPr/>
          <p:nvPr/>
        </p:nvCxnSpPr>
        <p:spPr>
          <a:xfrm flipV="1">
            <a:off x="3830320" y="4931410"/>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607820" y="5506085"/>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4" name="直接箭头连接符 13"/>
          <p:cNvCxnSpPr/>
          <p:nvPr/>
        </p:nvCxnSpPr>
        <p:spPr>
          <a:xfrm>
            <a:off x="3822700" y="6086475"/>
            <a:ext cx="7620" cy="3536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TextBox 10"/>
          <p:cNvSpPr txBox="1"/>
          <p:nvPr/>
        </p:nvSpPr>
        <p:spPr>
          <a:xfrm>
            <a:off x="3841750" y="501650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6" name="TextBox 10"/>
          <p:cNvSpPr txBox="1"/>
          <p:nvPr/>
        </p:nvSpPr>
        <p:spPr>
          <a:xfrm>
            <a:off x="3830320" y="615759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-60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7" name="TextBox 10"/>
          <p:cNvSpPr txBox="1"/>
          <p:nvPr/>
        </p:nvSpPr>
        <p:spPr>
          <a:xfrm>
            <a:off x="2078355" y="558546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8" name="TextBox 10"/>
          <p:cNvSpPr txBox="1"/>
          <p:nvPr/>
        </p:nvSpPr>
        <p:spPr>
          <a:xfrm>
            <a:off x="1764030" y="507746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9" name="TextBox 10"/>
          <p:cNvSpPr txBox="1"/>
          <p:nvPr/>
        </p:nvSpPr>
        <p:spPr>
          <a:xfrm>
            <a:off x="1764030" y="609346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0" name="TextBox 10"/>
          <p:cNvSpPr txBox="1"/>
          <p:nvPr/>
        </p:nvSpPr>
        <p:spPr>
          <a:xfrm>
            <a:off x="6149340" y="3842385"/>
            <a:ext cx="4264025"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C2.</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后侧正断，</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则：</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21" name="直接箭头连接符 20"/>
          <p:cNvCxnSpPr/>
          <p:nvPr/>
        </p:nvCxnSpPr>
        <p:spPr>
          <a:xfrm flipV="1">
            <a:off x="8498205" y="4935855"/>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6275705" y="5510530"/>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TextBox 10"/>
          <p:cNvSpPr txBox="1"/>
          <p:nvPr/>
        </p:nvSpPr>
        <p:spPr>
          <a:xfrm>
            <a:off x="8498205" y="501523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-90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2" name="TextBox 10"/>
          <p:cNvSpPr txBox="1"/>
          <p:nvPr/>
        </p:nvSpPr>
        <p:spPr>
          <a:xfrm>
            <a:off x="6746240" y="558990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3" name="TextBox 10"/>
          <p:cNvSpPr txBox="1"/>
          <p:nvPr/>
        </p:nvSpPr>
        <p:spPr>
          <a:xfrm>
            <a:off x="6431915" y="508190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1" name="TextBox 10"/>
          <p:cNvSpPr txBox="1"/>
          <p:nvPr/>
        </p:nvSpPr>
        <p:spPr>
          <a:xfrm>
            <a:off x="6431915" y="609790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43" name="直接箭头连接符 42"/>
          <p:cNvCxnSpPr/>
          <p:nvPr/>
        </p:nvCxnSpPr>
        <p:spPr>
          <a:xfrm>
            <a:off x="8498205" y="6069330"/>
            <a:ext cx="0" cy="772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8" name="TextBox 10"/>
          <p:cNvSpPr txBox="1"/>
          <p:nvPr/>
        </p:nvSpPr>
        <p:spPr>
          <a:xfrm>
            <a:off x="8498205" y="642747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0" name="TextBox 10"/>
          <p:cNvSpPr txBox="1"/>
          <p:nvPr/>
        </p:nvSpPr>
        <p:spPr>
          <a:xfrm>
            <a:off x="2875915" y="336867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C.</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修正前张力计算（参考上页计算</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逻辑）</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78" name="TextBox 10"/>
          <p:cNvSpPr txBox="1"/>
          <p:nvPr/>
        </p:nvSpPr>
        <p:spPr>
          <a:xfrm>
            <a:off x="1764030" y="4135120"/>
            <a:ext cx="4264025" cy="737235"/>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后侧保持不变，</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=-20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=20-80=-60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79" name="TextBox 10"/>
          <p:cNvSpPr txBox="1"/>
          <p:nvPr/>
        </p:nvSpPr>
        <p:spPr>
          <a:xfrm>
            <a:off x="6009005" y="4137025"/>
            <a:ext cx="4264025" cy="737235"/>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前侧保持不变，</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=100-10=90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6" name="左箭头 5">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典型问题036-</a:t>
            </a:r>
            <a:r>
              <a:rPr lang="en-US" altLang="zh-CN" kern="0">
                <a:solidFill>
                  <a:schemeClr val="tx1"/>
                </a:solidFill>
                <a:effectLst>
                  <a:outerShdw blurRad="38100" dist="19050" dir="2700000" algn="tl" rotWithShape="0">
                    <a:schemeClr val="dk1">
                      <a:alpha val="40000"/>
                    </a:schemeClr>
                  </a:outerShdw>
                </a:effectLst>
                <a:sym typeface="+mn-ea"/>
              </a:rPr>
              <a:t>断线工况下的正断状态如何计算？</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86194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正断</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特殊情况补充说明</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1</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一般耐张塔</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398145" y="173037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典型特殊情况</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800735" y="2190750"/>
            <a:ext cx="4124325" cy="73723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前后侧张力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不平衡张力相差极大（如一侧为</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2*630</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导线，另一侧为</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1*300</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导线）</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 name="TextBox 10"/>
          <p:cNvSpPr txBox="1"/>
          <p:nvPr/>
        </p:nvSpPr>
        <p:spPr>
          <a:xfrm>
            <a:off x="5081270" y="168084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B.</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举例</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aphicFrame>
        <p:nvGraphicFramePr>
          <p:cNvPr id="7" name="表格 6"/>
          <p:cNvGraphicFramePr/>
          <p:nvPr>
            <p:custDataLst>
              <p:tags r:id="rId1"/>
            </p:custDataLst>
          </p:nvPr>
        </p:nvGraphicFramePr>
        <p:xfrm>
          <a:off x="5572125" y="2062480"/>
          <a:ext cx="5796915" cy="1146175"/>
        </p:xfrm>
        <a:graphic>
          <a:graphicData uri="http://schemas.openxmlformats.org/drawingml/2006/table">
            <a:tbl>
              <a:tblPr firstRow="1" bandRow="1">
                <a:tableStyleId>{5C22544A-7EE6-4342-B048-85BDC9FD1C3A}</a:tableStyleId>
              </a:tblPr>
              <a:tblGrid>
                <a:gridCol w="1932305"/>
                <a:gridCol w="1932305"/>
                <a:gridCol w="1932305"/>
              </a:tblGrid>
              <a:tr h="414655">
                <a:tc>
                  <a:txBody>
                    <a:bodyPr/>
                    <a:p>
                      <a:pPr>
                        <a:buNone/>
                      </a:pPr>
                      <a:endParaRPr lang="zh-CN" altLang="en-US"/>
                    </a:p>
                  </a:txBody>
                  <a:tcPr/>
                </a:tc>
                <a:tc>
                  <a:txBody>
                    <a:bodyPr/>
                    <a:p>
                      <a:pPr>
                        <a:buNone/>
                      </a:pPr>
                      <a:r>
                        <a:rPr lang="zh-CN" altLang="en-US"/>
                        <a:t>断线</a:t>
                      </a:r>
                      <a:r>
                        <a:rPr lang="zh-CN" altLang="en-US"/>
                        <a:t>张力</a:t>
                      </a:r>
                      <a:endParaRPr lang="zh-CN" altLang="en-US"/>
                    </a:p>
                  </a:txBody>
                  <a:tcPr/>
                </a:tc>
                <a:tc>
                  <a:txBody>
                    <a:bodyPr/>
                    <a:p>
                      <a:pPr>
                        <a:buNone/>
                      </a:pPr>
                      <a:r>
                        <a:rPr lang="zh-CN" altLang="en-US"/>
                        <a:t>断线不平衡</a:t>
                      </a:r>
                      <a:r>
                        <a:rPr lang="zh-CN" altLang="en-US"/>
                        <a:t>张力</a:t>
                      </a:r>
                      <a:endParaRPr lang="zh-CN" altLang="en-US"/>
                    </a:p>
                  </a:txBody>
                  <a:tcPr/>
                </a:tc>
              </a:tr>
              <a:tr h="365760">
                <a:tc>
                  <a:txBody>
                    <a:bodyPr/>
                    <a:p>
                      <a:pPr>
                        <a:buNone/>
                      </a:pPr>
                      <a:r>
                        <a:rPr lang="zh-CN" altLang="en-US"/>
                        <a:t>前侧</a:t>
                      </a:r>
                      <a:endParaRPr lang="zh-CN" altLang="en-US"/>
                    </a:p>
                  </a:txBody>
                  <a:tcPr/>
                </a:tc>
                <a:tc>
                  <a:txBody>
                    <a:bodyPr/>
                    <a:p>
                      <a:pPr>
                        <a:buNone/>
                      </a:pPr>
                      <a:r>
                        <a:rPr lang="en-US" altLang="zh-CN"/>
                        <a:t>100</a:t>
                      </a:r>
                      <a:endParaRPr lang="en-US" altLang="zh-CN"/>
                    </a:p>
                  </a:txBody>
                  <a:tcPr/>
                </a:tc>
                <a:tc>
                  <a:txBody>
                    <a:bodyPr/>
                    <a:p>
                      <a:pPr>
                        <a:buNone/>
                      </a:pPr>
                      <a:r>
                        <a:rPr lang="en-US" altLang="zh-CN"/>
                        <a:t>80</a:t>
                      </a:r>
                      <a:endParaRPr lang="en-US" altLang="zh-CN"/>
                    </a:p>
                  </a:txBody>
                  <a:tcPr/>
                </a:tc>
              </a:tr>
              <a:tr h="365760">
                <a:tc>
                  <a:txBody>
                    <a:bodyPr/>
                    <a:p>
                      <a:pPr>
                        <a:buNone/>
                      </a:pPr>
                      <a:r>
                        <a:rPr lang="zh-CN" altLang="en-US"/>
                        <a:t>后侧</a:t>
                      </a:r>
                      <a:endParaRPr lang="zh-CN" altLang="en-US"/>
                    </a:p>
                  </a:txBody>
                  <a:tcPr/>
                </a:tc>
                <a:tc>
                  <a:txBody>
                    <a:bodyPr/>
                    <a:p>
                      <a:pPr>
                        <a:buNone/>
                      </a:pPr>
                      <a:r>
                        <a:rPr lang="en-US" altLang="zh-CN"/>
                        <a:t>20</a:t>
                      </a:r>
                      <a:endParaRPr lang="en-US" altLang="zh-CN"/>
                    </a:p>
                  </a:txBody>
                  <a:tcPr/>
                </a:tc>
                <a:tc>
                  <a:txBody>
                    <a:bodyPr/>
                    <a:p>
                      <a:pPr>
                        <a:buNone/>
                      </a:pPr>
                      <a:r>
                        <a:rPr lang="en-US" altLang="zh-CN"/>
                        <a:t>10</a:t>
                      </a:r>
                      <a:endParaRPr lang="en-US" altLang="zh-CN"/>
                    </a:p>
                  </a:txBody>
                  <a:tcPr/>
                </a:tc>
              </a:tr>
            </a:tbl>
          </a:graphicData>
        </a:graphic>
      </p:graphicFrame>
      <p:sp>
        <p:nvSpPr>
          <p:cNvPr id="11" name="TextBox 10"/>
          <p:cNvSpPr txBox="1"/>
          <p:nvPr/>
        </p:nvSpPr>
        <p:spPr>
          <a:xfrm>
            <a:off x="1889125" y="3836035"/>
            <a:ext cx="4264025" cy="73723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C1.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前侧正断，</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则：</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12" name="直接箭头连接符 11"/>
          <p:cNvCxnSpPr/>
          <p:nvPr/>
        </p:nvCxnSpPr>
        <p:spPr>
          <a:xfrm flipV="1">
            <a:off x="3830320" y="4931410"/>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607820" y="5506085"/>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4" name="直接箭头连接符 13"/>
          <p:cNvCxnSpPr/>
          <p:nvPr/>
        </p:nvCxnSpPr>
        <p:spPr>
          <a:xfrm>
            <a:off x="3822700" y="6086475"/>
            <a:ext cx="7620" cy="3536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TextBox 10"/>
          <p:cNvSpPr txBox="1"/>
          <p:nvPr/>
        </p:nvSpPr>
        <p:spPr>
          <a:xfrm>
            <a:off x="3841750" y="501650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6" name="TextBox 10"/>
          <p:cNvSpPr txBox="1"/>
          <p:nvPr/>
        </p:nvSpPr>
        <p:spPr>
          <a:xfrm>
            <a:off x="3830320" y="615759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-60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7" name="TextBox 10"/>
          <p:cNvSpPr txBox="1"/>
          <p:nvPr/>
        </p:nvSpPr>
        <p:spPr>
          <a:xfrm>
            <a:off x="2078355" y="558546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8" name="TextBox 10"/>
          <p:cNvSpPr txBox="1"/>
          <p:nvPr/>
        </p:nvSpPr>
        <p:spPr>
          <a:xfrm>
            <a:off x="1764030" y="507746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9" name="TextBox 10"/>
          <p:cNvSpPr txBox="1"/>
          <p:nvPr/>
        </p:nvSpPr>
        <p:spPr>
          <a:xfrm>
            <a:off x="1764030" y="609346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0" name="TextBox 10"/>
          <p:cNvSpPr txBox="1"/>
          <p:nvPr/>
        </p:nvSpPr>
        <p:spPr>
          <a:xfrm>
            <a:off x="6149340" y="3842385"/>
            <a:ext cx="4264025"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C2.</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后侧正断，</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则：</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21" name="直接箭头连接符 20"/>
          <p:cNvCxnSpPr/>
          <p:nvPr/>
        </p:nvCxnSpPr>
        <p:spPr>
          <a:xfrm flipV="1">
            <a:off x="8498205" y="4935855"/>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6275705" y="5510530"/>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TextBox 10"/>
          <p:cNvSpPr txBox="1"/>
          <p:nvPr/>
        </p:nvSpPr>
        <p:spPr>
          <a:xfrm>
            <a:off x="8498205" y="501523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-90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2" name="TextBox 10"/>
          <p:cNvSpPr txBox="1"/>
          <p:nvPr/>
        </p:nvSpPr>
        <p:spPr>
          <a:xfrm>
            <a:off x="6746240" y="558990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3" name="TextBox 10"/>
          <p:cNvSpPr txBox="1"/>
          <p:nvPr/>
        </p:nvSpPr>
        <p:spPr>
          <a:xfrm>
            <a:off x="6431915" y="508190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1" name="TextBox 10"/>
          <p:cNvSpPr txBox="1"/>
          <p:nvPr/>
        </p:nvSpPr>
        <p:spPr>
          <a:xfrm>
            <a:off x="6431915" y="609790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43" name="直接箭头连接符 42"/>
          <p:cNvCxnSpPr/>
          <p:nvPr/>
        </p:nvCxnSpPr>
        <p:spPr>
          <a:xfrm>
            <a:off x="8498205" y="6069330"/>
            <a:ext cx="0" cy="772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8" name="TextBox 10"/>
          <p:cNvSpPr txBox="1"/>
          <p:nvPr/>
        </p:nvSpPr>
        <p:spPr>
          <a:xfrm>
            <a:off x="8498205" y="642747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0" name="TextBox 10"/>
          <p:cNvSpPr txBox="1"/>
          <p:nvPr/>
        </p:nvSpPr>
        <p:spPr>
          <a:xfrm>
            <a:off x="2875915" y="336867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C.</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修正前张力计算（参考上页计算</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逻辑）</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78" name="TextBox 10"/>
          <p:cNvSpPr txBox="1"/>
          <p:nvPr/>
        </p:nvSpPr>
        <p:spPr>
          <a:xfrm>
            <a:off x="1764030" y="4135120"/>
            <a:ext cx="4264025" cy="737235"/>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后侧保持不变，</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=-20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=20-80=-60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79" name="TextBox 10"/>
          <p:cNvSpPr txBox="1"/>
          <p:nvPr/>
        </p:nvSpPr>
        <p:spPr>
          <a:xfrm>
            <a:off x="6009005" y="4137025"/>
            <a:ext cx="4264025" cy="737235"/>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前侧保持不变，</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=100-10=90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6" name="左箭头 5">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9" name="矩形 8"/>
          <p:cNvSpPr/>
          <p:nvPr/>
        </p:nvSpPr>
        <p:spPr>
          <a:xfrm>
            <a:off x="11010265" y="1455420"/>
            <a:ext cx="434340" cy="48577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highlight>
                <a:srgbClr val="FFFF00"/>
              </a:highlight>
            </a:endParaRPr>
          </a:p>
        </p:txBody>
      </p:sp>
      <p:sp>
        <p:nvSpPr>
          <p:cNvPr id="6" name="矩形 5"/>
          <p:cNvSpPr/>
          <p:nvPr/>
        </p:nvSpPr>
        <p:spPr>
          <a:xfrm>
            <a:off x="7233285" y="2475865"/>
            <a:ext cx="434340" cy="48577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highlight>
                <a:srgbClr val="FFFF00"/>
              </a:highlight>
            </a:endParaRPr>
          </a:p>
        </p:txBody>
      </p:sp>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典型问题036-</a:t>
            </a:r>
            <a:r>
              <a:rPr lang="en-US" altLang="zh-CN" kern="0">
                <a:solidFill>
                  <a:schemeClr val="tx1"/>
                </a:solidFill>
                <a:effectLst>
                  <a:outerShdw blurRad="38100" dist="19050" dir="2700000" algn="tl" rotWithShape="0">
                    <a:schemeClr val="dk1">
                      <a:alpha val="40000"/>
                    </a:schemeClr>
                  </a:outerShdw>
                </a:effectLst>
                <a:sym typeface="+mn-ea"/>
              </a:rPr>
              <a:t>断线工况下的正断状态如何计算？</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755840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正断</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特殊情况补充说明</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一般耐张塔</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398145" y="173037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D.</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节点力不合理</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说明</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764540" y="2182495"/>
            <a:ext cx="4124325" cy="106045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C1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构造中出现反向推力</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C2</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构造中出现不合理的大值（远大于当前侧张力及不平衡</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张力）</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12" name="直接箭头连接符 11"/>
          <p:cNvCxnSpPr/>
          <p:nvPr/>
        </p:nvCxnSpPr>
        <p:spPr>
          <a:xfrm flipV="1">
            <a:off x="7111365" y="1381125"/>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4888865" y="1955800"/>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4" name="直接箭头连接符 13"/>
          <p:cNvCxnSpPr/>
          <p:nvPr/>
        </p:nvCxnSpPr>
        <p:spPr>
          <a:xfrm>
            <a:off x="7103745" y="2536190"/>
            <a:ext cx="7620" cy="3536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TextBox 10"/>
          <p:cNvSpPr txBox="1"/>
          <p:nvPr/>
        </p:nvSpPr>
        <p:spPr>
          <a:xfrm>
            <a:off x="7122795" y="146621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6" name="TextBox 10"/>
          <p:cNvSpPr txBox="1"/>
          <p:nvPr/>
        </p:nvSpPr>
        <p:spPr>
          <a:xfrm>
            <a:off x="7218680" y="247586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-60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7" name="TextBox 10"/>
          <p:cNvSpPr txBox="1"/>
          <p:nvPr/>
        </p:nvSpPr>
        <p:spPr>
          <a:xfrm>
            <a:off x="5359400" y="203517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C1.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8" name="TextBox 10"/>
          <p:cNvSpPr txBox="1"/>
          <p:nvPr/>
        </p:nvSpPr>
        <p:spPr>
          <a:xfrm>
            <a:off x="5045075" y="152717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9" name="TextBox 10"/>
          <p:cNvSpPr txBox="1"/>
          <p:nvPr/>
        </p:nvSpPr>
        <p:spPr>
          <a:xfrm>
            <a:off x="5045075" y="254317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21" name="直接箭头连接符 20"/>
          <p:cNvCxnSpPr/>
          <p:nvPr/>
        </p:nvCxnSpPr>
        <p:spPr>
          <a:xfrm flipV="1">
            <a:off x="11010265" y="1366520"/>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8787765" y="1941195"/>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TextBox 10"/>
          <p:cNvSpPr txBox="1"/>
          <p:nvPr/>
        </p:nvSpPr>
        <p:spPr>
          <a:xfrm>
            <a:off x="11010265" y="144589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-90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2" name="TextBox 10"/>
          <p:cNvSpPr txBox="1"/>
          <p:nvPr/>
        </p:nvSpPr>
        <p:spPr>
          <a:xfrm>
            <a:off x="9258300" y="202057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C2.</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3" name="TextBox 10"/>
          <p:cNvSpPr txBox="1"/>
          <p:nvPr/>
        </p:nvSpPr>
        <p:spPr>
          <a:xfrm>
            <a:off x="8943975" y="151257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1" name="TextBox 10"/>
          <p:cNvSpPr txBox="1"/>
          <p:nvPr/>
        </p:nvSpPr>
        <p:spPr>
          <a:xfrm>
            <a:off x="8943975" y="252857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43" name="直接箭头连接符 42"/>
          <p:cNvCxnSpPr/>
          <p:nvPr/>
        </p:nvCxnSpPr>
        <p:spPr>
          <a:xfrm>
            <a:off x="11010265" y="2499995"/>
            <a:ext cx="0" cy="772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8" name="TextBox 10"/>
          <p:cNvSpPr txBox="1"/>
          <p:nvPr/>
        </p:nvSpPr>
        <p:spPr>
          <a:xfrm>
            <a:off x="11010265" y="285813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8" name="直接箭头连接符 7"/>
          <p:cNvCxnSpPr>
            <a:endCxn id="16" idx="1"/>
          </p:cNvCxnSpPr>
          <p:nvPr/>
        </p:nvCxnSpPr>
        <p:spPr>
          <a:xfrm>
            <a:off x="2981325" y="2430145"/>
            <a:ext cx="4237355" cy="25273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10" name="直接箭头连接符 9"/>
          <p:cNvCxnSpPr>
            <a:endCxn id="31" idx="1"/>
          </p:cNvCxnSpPr>
          <p:nvPr/>
        </p:nvCxnSpPr>
        <p:spPr>
          <a:xfrm flipV="1">
            <a:off x="4735195" y="1652905"/>
            <a:ext cx="6275070" cy="116776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4" name="TextBox 10"/>
          <p:cNvSpPr txBox="1"/>
          <p:nvPr/>
        </p:nvSpPr>
        <p:spPr>
          <a:xfrm>
            <a:off x="391795" y="325310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E.</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修正</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7" name="TextBox 10"/>
          <p:cNvSpPr txBox="1"/>
          <p:nvPr/>
        </p:nvSpPr>
        <p:spPr>
          <a:xfrm>
            <a:off x="775970" y="3740785"/>
            <a:ext cx="4124325" cy="106045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任何侧构造张力不得出现推力</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任何侧构造张力标量不得大于本侧张力及不平衡张力的最大</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值</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1" name="矩形 10"/>
          <p:cNvSpPr/>
          <p:nvPr/>
        </p:nvSpPr>
        <p:spPr>
          <a:xfrm>
            <a:off x="11002645" y="4062730"/>
            <a:ext cx="434340" cy="48577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highlight>
                <a:srgbClr val="FFFF00"/>
              </a:highlight>
            </a:endParaRPr>
          </a:p>
        </p:txBody>
      </p:sp>
      <p:sp>
        <p:nvSpPr>
          <p:cNvPr id="20" name="矩形 19"/>
          <p:cNvSpPr/>
          <p:nvPr/>
        </p:nvSpPr>
        <p:spPr>
          <a:xfrm>
            <a:off x="7225665" y="5083175"/>
            <a:ext cx="434340" cy="48577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highlight>
                <a:srgbClr val="FFFF00"/>
              </a:highlight>
            </a:endParaRPr>
          </a:p>
        </p:txBody>
      </p:sp>
      <p:cxnSp>
        <p:nvCxnSpPr>
          <p:cNvPr id="22" name="直接箭头连接符 21"/>
          <p:cNvCxnSpPr/>
          <p:nvPr/>
        </p:nvCxnSpPr>
        <p:spPr>
          <a:xfrm flipV="1">
            <a:off x="7103745" y="3988435"/>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4881245" y="4563110"/>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4" name="直接箭头连接符 23"/>
          <p:cNvCxnSpPr/>
          <p:nvPr/>
        </p:nvCxnSpPr>
        <p:spPr>
          <a:xfrm>
            <a:off x="7096125" y="5143500"/>
            <a:ext cx="7620" cy="3536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TextBox 10"/>
          <p:cNvSpPr txBox="1"/>
          <p:nvPr/>
        </p:nvSpPr>
        <p:spPr>
          <a:xfrm>
            <a:off x="7115175" y="407352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6" name="TextBox 10"/>
          <p:cNvSpPr txBox="1"/>
          <p:nvPr/>
        </p:nvSpPr>
        <p:spPr>
          <a:xfrm>
            <a:off x="7218680" y="508317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7" name="TextBox 10"/>
          <p:cNvSpPr txBox="1"/>
          <p:nvPr/>
        </p:nvSpPr>
        <p:spPr>
          <a:xfrm>
            <a:off x="5351780" y="464248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C1.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8" name="TextBox 10"/>
          <p:cNvSpPr txBox="1"/>
          <p:nvPr/>
        </p:nvSpPr>
        <p:spPr>
          <a:xfrm>
            <a:off x="5037455" y="413448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9" name="TextBox 10"/>
          <p:cNvSpPr txBox="1"/>
          <p:nvPr/>
        </p:nvSpPr>
        <p:spPr>
          <a:xfrm>
            <a:off x="5037455" y="515048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34" name="直接箭头连接符 33"/>
          <p:cNvCxnSpPr/>
          <p:nvPr/>
        </p:nvCxnSpPr>
        <p:spPr>
          <a:xfrm flipV="1">
            <a:off x="11002645" y="3973830"/>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8780145" y="4548505"/>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TextBox 10"/>
          <p:cNvSpPr txBox="1"/>
          <p:nvPr/>
        </p:nvSpPr>
        <p:spPr>
          <a:xfrm>
            <a:off x="11002645" y="405320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8" name="TextBox 10"/>
          <p:cNvSpPr txBox="1"/>
          <p:nvPr/>
        </p:nvSpPr>
        <p:spPr>
          <a:xfrm>
            <a:off x="9250680" y="462788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C2.</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9" name="TextBox 10"/>
          <p:cNvSpPr txBox="1"/>
          <p:nvPr/>
        </p:nvSpPr>
        <p:spPr>
          <a:xfrm>
            <a:off x="8936355" y="411988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0" name="TextBox 10"/>
          <p:cNvSpPr txBox="1"/>
          <p:nvPr/>
        </p:nvSpPr>
        <p:spPr>
          <a:xfrm>
            <a:off x="8936355" y="513588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42" name="直接箭头连接符 41"/>
          <p:cNvCxnSpPr/>
          <p:nvPr/>
        </p:nvCxnSpPr>
        <p:spPr>
          <a:xfrm>
            <a:off x="11002645" y="5107305"/>
            <a:ext cx="0" cy="772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4" name="TextBox 10"/>
          <p:cNvSpPr txBox="1"/>
          <p:nvPr/>
        </p:nvSpPr>
        <p:spPr>
          <a:xfrm>
            <a:off x="11002645" y="546544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5" name="左箭头 44">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典型问题036-</a:t>
            </a:r>
            <a:r>
              <a:rPr lang="en-US" altLang="zh-CN" kern="0">
                <a:solidFill>
                  <a:schemeClr val="tx1"/>
                </a:solidFill>
                <a:effectLst>
                  <a:outerShdw blurRad="38100" dist="19050" dir="2700000" algn="tl" rotWithShape="0">
                    <a:schemeClr val="dk1">
                      <a:alpha val="40000"/>
                    </a:schemeClr>
                  </a:outerShdw>
                </a:effectLst>
                <a:sym typeface="+mn-ea"/>
              </a:rPr>
              <a:t>断线工况下的正断状态如何计算？</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86194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正断</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特殊情况补充说明</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2</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终端塔</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TextBox 10"/>
          <p:cNvSpPr txBox="1"/>
          <p:nvPr/>
        </p:nvSpPr>
        <p:spPr>
          <a:xfrm>
            <a:off x="398145" y="173037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典型特殊情况</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800735" y="2190750"/>
            <a:ext cx="4124325"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不平衡张力均为</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 name="TextBox 10"/>
          <p:cNvSpPr txBox="1"/>
          <p:nvPr/>
        </p:nvSpPr>
        <p:spPr>
          <a:xfrm>
            <a:off x="5081270" y="168084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B.</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举例</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aphicFrame>
        <p:nvGraphicFramePr>
          <p:cNvPr id="7" name="表格 6"/>
          <p:cNvGraphicFramePr/>
          <p:nvPr>
            <p:custDataLst>
              <p:tags r:id="rId1"/>
            </p:custDataLst>
          </p:nvPr>
        </p:nvGraphicFramePr>
        <p:xfrm>
          <a:off x="5572125" y="2062480"/>
          <a:ext cx="5796915" cy="1146175"/>
        </p:xfrm>
        <a:graphic>
          <a:graphicData uri="http://schemas.openxmlformats.org/drawingml/2006/table">
            <a:tbl>
              <a:tblPr firstRow="1" bandRow="1">
                <a:tableStyleId>{5C22544A-7EE6-4342-B048-85BDC9FD1C3A}</a:tableStyleId>
              </a:tblPr>
              <a:tblGrid>
                <a:gridCol w="1932305"/>
                <a:gridCol w="1932305"/>
                <a:gridCol w="1932305"/>
              </a:tblGrid>
              <a:tr h="414655">
                <a:tc>
                  <a:txBody>
                    <a:bodyPr/>
                    <a:p>
                      <a:pPr>
                        <a:buNone/>
                      </a:pPr>
                      <a:endParaRPr lang="zh-CN" altLang="en-US"/>
                    </a:p>
                  </a:txBody>
                  <a:tcPr/>
                </a:tc>
                <a:tc>
                  <a:txBody>
                    <a:bodyPr/>
                    <a:p>
                      <a:pPr>
                        <a:buNone/>
                      </a:pPr>
                      <a:r>
                        <a:rPr lang="zh-CN" altLang="en-US"/>
                        <a:t>断线</a:t>
                      </a:r>
                      <a:r>
                        <a:rPr lang="zh-CN" altLang="en-US"/>
                        <a:t>张力</a:t>
                      </a:r>
                      <a:endParaRPr lang="zh-CN" altLang="en-US"/>
                    </a:p>
                  </a:txBody>
                  <a:tcPr/>
                </a:tc>
                <a:tc>
                  <a:txBody>
                    <a:bodyPr/>
                    <a:p>
                      <a:pPr>
                        <a:buNone/>
                      </a:pPr>
                      <a:r>
                        <a:rPr lang="zh-CN" altLang="en-US"/>
                        <a:t>断线不平衡</a:t>
                      </a:r>
                      <a:r>
                        <a:rPr lang="zh-CN" altLang="en-US"/>
                        <a:t>张力</a:t>
                      </a:r>
                      <a:endParaRPr lang="zh-CN" altLang="en-US"/>
                    </a:p>
                  </a:txBody>
                  <a:tcPr/>
                </a:tc>
              </a:tr>
              <a:tr h="365760">
                <a:tc>
                  <a:txBody>
                    <a:bodyPr/>
                    <a:p>
                      <a:pPr>
                        <a:buNone/>
                      </a:pPr>
                      <a:r>
                        <a:rPr lang="zh-CN" altLang="en-US"/>
                        <a:t>前侧</a:t>
                      </a:r>
                      <a:endParaRPr lang="zh-CN" altLang="en-US"/>
                    </a:p>
                  </a:txBody>
                  <a:tcPr/>
                </a:tc>
                <a:tc>
                  <a:txBody>
                    <a:bodyPr/>
                    <a:p>
                      <a:pPr>
                        <a:buNone/>
                      </a:pPr>
                      <a:r>
                        <a:rPr lang="en-US" altLang="zh-CN"/>
                        <a:t>100</a:t>
                      </a:r>
                      <a:endParaRPr lang="en-US" altLang="zh-CN"/>
                    </a:p>
                  </a:txBody>
                  <a:tcPr/>
                </a:tc>
                <a:tc>
                  <a:txBody>
                    <a:bodyPr/>
                    <a:p>
                      <a:pPr>
                        <a:buNone/>
                      </a:pPr>
                      <a:r>
                        <a:rPr lang="en-US" altLang="zh-CN"/>
                        <a:t>80</a:t>
                      </a:r>
                      <a:endParaRPr lang="en-US" altLang="zh-CN"/>
                    </a:p>
                  </a:txBody>
                  <a:tcPr/>
                </a:tc>
              </a:tr>
              <a:tr h="365760">
                <a:tc>
                  <a:txBody>
                    <a:bodyPr/>
                    <a:p>
                      <a:pPr>
                        <a:buNone/>
                      </a:pPr>
                      <a:r>
                        <a:rPr lang="zh-CN" altLang="en-US"/>
                        <a:t>后侧</a:t>
                      </a:r>
                      <a:endParaRPr lang="zh-CN" altLang="en-US"/>
                    </a:p>
                  </a:txBody>
                  <a:tcPr/>
                </a:tc>
                <a:tc>
                  <a:txBody>
                    <a:bodyPr/>
                    <a:p>
                      <a:pPr>
                        <a:buNone/>
                      </a:pPr>
                      <a:r>
                        <a:rPr lang="en-US" altLang="zh-CN"/>
                        <a:t>0</a:t>
                      </a:r>
                      <a:endParaRPr lang="en-US" altLang="zh-CN"/>
                    </a:p>
                  </a:txBody>
                  <a:tcPr/>
                </a:tc>
                <a:tc>
                  <a:txBody>
                    <a:bodyPr/>
                    <a:p>
                      <a:pPr>
                        <a:buNone/>
                      </a:pPr>
                      <a:r>
                        <a:rPr lang="en-US" altLang="zh-CN"/>
                        <a:t>0</a:t>
                      </a:r>
                      <a:endParaRPr lang="en-US" altLang="zh-CN"/>
                    </a:p>
                  </a:txBody>
                  <a:tcPr/>
                </a:tc>
              </a:tr>
            </a:tbl>
          </a:graphicData>
        </a:graphic>
      </p:graphicFrame>
      <p:sp>
        <p:nvSpPr>
          <p:cNvPr id="11" name="TextBox 10"/>
          <p:cNvSpPr txBox="1"/>
          <p:nvPr/>
        </p:nvSpPr>
        <p:spPr>
          <a:xfrm>
            <a:off x="1889125" y="3836035"/>
            <a:ext cx="4264025" cy="73723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C1.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前侧正断，</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则：</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12" name="直接箭头连接符 11"/>
          <p:cNvCxnSpPr/>
          <p:nvPr/>
        </p:nvCxnSpPr>
        <p:spPr>
          <a:xfrm flipV="1">
            <a:off x="3830320" y="4931410"/>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607820" y="5506085"/>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4" name="直接箭头连接符 13"/>
          <p:cNvCxnSpPr/>
          <p:nvPr/>
        </p:nvCxnSpPr>
        <p:spPr>
          <a:xfrm>
            <a:off x="3822700" y="6086475"/>
            <a:ext cx="7620" cy="3536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TextBox 10"/>
          <p:cNvSpPr txBox="1"/>
          <p:nvPr/>
        </p:nvSpPr>
        <p:spPr>
          <a:xfrm>
            <a:off x="3841750" y="501650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6" name="TextBox 10"/>
          <p:cNvSpPr txBox="1"/>
          <p:nvPr/>
        </p:nvSpPr>
        <p:spPr>
          <a:xfrm>
            <a:off x="3830320" y="615759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-80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7" name="TextBox 10"/>
          <p:cNvSpPr txBox="1"/>
          <p:nvPr/>
        </p:nvSpPr>
        <p:spPr>
          <a:xfrm>
            <a:off x="2078355" y="558546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8" name="TextBox 10"/>
          <p:cNvSpPr txBox="1"/>
          <p:nvPr/>
        </p:nvSpPr>
        <p:spPr>
          <a:xfrm>
            <a:off x="1764030" y="507746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9" name="TextBox 10"/>
          <p:cNvSpPr txBox="1"/>
          <p:nvPr/>
        </p:nvSpPr>
        <p:spPr>
          <a:xfrm>
            <a:off x="1764030" y="609346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0" name="TextBox 10"/>
          <p:cNvSpPr txBox="1"/>
          <p:nvPr/>
        </p:nvSpPr>
        <p:spPr>
          <a:xfrm>
            <a:off x="6149340" y="3842385"/>
            <a:ext cx="4264025"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C2.</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后侧正断，</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则：</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21" name="直接箭头连接符 20"/>
          <p:cNvCxnSpPr/>
          <p:nvPr/>
        </p:nvCxnSpPr>
        <p:spPr>
          <a:xfrm flipV="1">
            <a:off x="8498205" y="4935855"/>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6275705" y="5510530"/>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TextBox 10"/>
          <p:cNvSpPr txBox="1"/>
          <p:nvPr/>
        </p:nvSpPr>
        <p:spPr>
          <a:xfrm>
            <a:off x="8498205" y="501523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2" name="TextBox 10"/>
          <p:cNvSpPr txBox="1"/>
          <p:nvPr/>
        </p:nvSpPr>
        <p:spPr>
          <a:xfrm>
            <a:off x="6746240" y="558990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3" name="TextBox 10"/>
          <p:cNvSpPr txBox="1"/>
          <p:nvPr/>
        </p:nvSpPr>
        <p:spPr>
          <a:xfrm>
            <a:off x="6431915" y="508190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1" name="TextBox 10"/>
          <p:cNvSpPr txBox="1"/>
          <p:nvPr/>
        </p:nvSpPr>
        <p:spPr>
          <a:xfrm>
            <a:off x="6431915" y="609790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43" name="直接箭头连接符 42"/>
          <p:cNvCxnSpPr/>
          <p:nvPr/>
        </p:nvCxnSpPr>
        <p:spPr>
          <a:xfrm>
            <a:off x="8498205" y="6069330"/>
            <a:ext cx="0" cy="772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8" name="TextBox 10"/>
          <p:cNvSpPr txBox="1"/>
          <p:nvPr/>
        </p:nvSpPr>
        <p:spPr>
          <a:xfrm>
            <a:off x="8498205" y="642747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0" name="TextBox 10"/>
          <p:cNvSpPr txBox="1"/>
          <p:nvPr/>
        </p:nvSpPr>
        <p:spPr>
          <a:xfrm>
            <a:off x="2875915" y="336867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C.</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修正前张力计算</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78" name="TextBox 10"/>
          <p:cNvSpPr txBox="1"/>
          <p:nvPr/>
        </p:nvSpPr>
        <p:spPr>
          <a:xfrm>
            <a:off x="1764030" y="4135120"/>
            <a:ext cx="4264025" cy="737235"/>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后侧保持不变，</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=0-80=-80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79" name="TextBox 10"/>
          <p:cNvSpPr txBox="1"/>
          <p:nvPr/>
        </p:nvSpPr>
        <p:spPr>
          <a:xfrm>
            <a:off x="6009005" y="4137025"/>
            <a:ext cx="4264025" cy="737235"/>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前侧保持不变，</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=100-0=-100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6" name="左箭头 5">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典型问题001-</a:t>
            </a:r>
            <a:r>
              <a:rPr kern="0">
                <a:solidFill>
                  <a:schemeClr val="tx1"/>
                </a:solidFill>
                <a:effectLst>
                  <a:outerShdw blurRad="38100" dist="19050" dir="2700000" algn="tl" rotWithShape="0">
                    <a:schemeClr val="dk1">
                      <a:alpha val="40000"/>
                    </a:schemeClr>
                  </a:outerShdw>
                </a:effectLst>
                <a:sym typeface="+mn-ea"/>
              </a:rPr>
              <a:t>新老规程软件实现上应注意哪些问题？</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191770" y="1307465"/>
            <a:ext cx="4410075" cy="56311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SmartLoad</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已将相应的规程内容集成至内核</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用户只需切换相应的“设计规定”即可</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DL/T5551-2018使用范围为：110kV以上电压等级，</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即</a:t>
            </a:r>
            <a:r>
              <a:rPr lang="en-US" altLang="zh-CN" sz="2000" kern="0" dirty="0">
                <a:solidFill>
                  <a:srgbClr val="FF0000"/>
                </a:solidFill>
                <a:latin typeface="微软雅黑" panose="020B0503020204020204" pitchFamily="34" charset="-122"/>
                <a:ea typeface="微软雅黑" panose="020B0503020204020204" pitchFamily="34" charset="-122"/>
              </a:rPr>
              <a:t>66/35kV</a:t>
            </a:r>
            <a:r>
              <a:rPr lang="zh-CN" altLang="en-US" sz="2000" kern="0" dirty="0">
                <a:solidFill>
                  <a:srgbClr val="FF0000"/>
                </a:solidFill>
                <a:latin typeface="微软雅黑" panose="020B0503020204020204" pitchFamily="34" charset="-122"/>
                <a:ea typeface="微软雅黑" panose="020B0503020204020204" pitchFamily="34" charset="-122"/>
              </a:rPr>
              <a:t>不应选择</a:t>
            </a:r>
            <a:r>
              <a:rPr lang="en-US" altLang="zh-CN" sz="2000" kern="0" dirty="0">
                <a:solidFill>
                  <a:srgbClr val="FF0000"/>
                </a:solidFill>
                <a:latin typeface="微软雅黑" panose="020B0503020204020204" pitchFamily="34" charset="-122"/>
                <a:ea typeface="微软雅黑" panose="020B0503020204020204" pitchFamily="34" charset="-122"/>
              </a:rPr>
              <a:t>18</a:t>
            </a:r>
            <a:r>
              <a:rPr lang="zh-CN" altLang="en-US" sz="2000" kern="0" dirty="0">
                <a:solidFill>
                  <a:srgbClr val="FF0000"/>
                </a:solidFill>
                <a:latin typeface="微软雅黑" panose="020B0503020204020204" pitchFamily="34" charset="-122"/>
                <a:ea typeface="微软雅黑" panose="020B0503020204020204" pitchFamily="34" charset="-122"/>
              </a:rPr>
              <a:t>规范，如选择，则将根据</a:t>
            </a:r>
            <a:r>
              <a:rPr lang="en-US" altLang="zh-CN" sz="2000" kern="0" dirty="0">
                <a:solidFill>
                  <a:srgbClr val="FF0000"/>
                </a:solidFill>
                <a:latin typeface="微软雅黑" panose="020B0503020204020204" pitchFamily="34" charset="-122"/>
                <a:ea typeface="微软雅黑" panose="020B0503020204020204" pitchFamily="34" charset="-122"/>
              </a:rPr>
              <a:t>18</a:t>
            </a:r>
            <a:r>
              <a:rPr lang="zh-CN" altLang="en-US" sz="2000" kern="0" dirty="0">
                <a:solidFill>
                  <a:srgbClr val="FF0000"/>
                </a:solidFill>
                <a:latin typeface="微软雅黑" panose="020B0503020204020204" pitchFamily="34" charset="-122"/>
                <a:ea typeface="微软雅黑" panose="020B0503020204020204" pitchFamily="34" charset="-122"/>
              </a:rPr>
              <a:t>规范相应要求强行</a:t>
            </a:r>
            <a:r>
              <a:rPr lang="zh-CN" altLang="en-US" sz="2000" kern="0" dirty="0">
                <a:solidFill>
                  <a:srgbClr val="FF0000"/>
                </a:solidFill>
                <a:latin typeface="微软雅黑" panose="020B0503020204020204" pitchFamily="34" charset="-122"/>
                <a:ea typeface="微软雅黑" panose="020B0503020204020204" pitchFamily="34" charset="-122"/>
              </a:rPr>
              <a:t>计算</a:t>
            </a:r>
            <a:endParaRPr lang="zh-CN" altLang="en-US" sz="2000" kern="0" dirty="0">
              <a:solidFill>
                <a:srgbClr val="FF0000"/>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如选DL/T5154-2012(GB50061-2010),计算时将根据当前导地线所属设计类别的电压等级自动关联对应规程</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4657090" y="1231265"/>
            <a:ext cx="7534910" cy="5226685"/>
          </a:xfrm>
          <a:prstGeom prst="rect">
            <a:avLst/>
          </a:prstGeom>
        </p:spPr>
      </p:pic>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pic>
        <p:nvPicPr>
          <p:cNvPr id="64" name="图片 63"/>
          <p:cNvPicPr>
            <a:picLocks noChangeAspect="1"/>
          </p:cNvPicPr>
          <p:nvPr/>
        </p:nvPicPr>
        <p:blipFill>
          <a:blip r:embed="rId1"/>
          <a:stretch>
            <a:fillRect/>
          </a:stretch>
        </p:blipFill>
        <p:spPr>
          <a:xfrm>
            <a:off x="2054225" y="4177030"/>
            <a:ext cx="2474595" cy="549275"/>
          </a:xfrm>
          <a:prstGeom prst="rect">
            <a:avLst/>
          </a:prstGeom>
        </p:spPr>
      </p:pic>
      <p:sp>
        <p:nvSpPr>
          <p:cNvPr id="58" name="矩形 57"/>
          <p:cNvSpPr/>
          <p:nvPr/>
        </p:nvSpPr>
        <p:spPr>
          <a:xfrm>
            <a:off x="4124960" y="5060950"/>
            <a:ext cx="3433445" cy="1717040"/>
          </a:xfrm>
          <a:prstGeom prst="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矩形 56"/>
          <p:cNvSpPr/>
          <p:nvPr/>
        </p:nvSpPr>
        <p:spPr>
          <a:xfrm>
            <a:off x="462280" y="5076190"/>
            <a:ext cx="3433445" cy="1717040"/>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1010265" y="1455420"/>
            <a:ext cx="434340" cy="48577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highlight>
                <a:srgbClr val="FFFF00"/>
              </a:highlight>
            </a:endParaRPr>
          </a:p>
        </p:txBody>
      </p:sp>
      <p:sp>
        <p:nvSpPr>
          <p:cNvPr id="6" name="矩形 5"/>
          <p:cNvSpPr/>
          <p:nvPr/>
        </p:nvSpPr>
        <p:spPr>
          <a:xfrm>
            <a:off x="7233285" y="2475865"/>
            <a:ext cx="434340" cy="48577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highlight>
                <a:srgbClr val="FFFF00"/>
              </a:highlight>
            </a:endParaRPr>
          </a:p>
        </p:txBody>
      </p:sp>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典型问题036-</a:t>
            </a:r>
            <a:r>
              <a:rPr lang="en-US" altLang="zh-CN" kern="0">
                <a:solidFill>
                  <a:schemeClr val="tx1"/>
                </a:solidFill>
                <a:effectLst>
                  <a:outerShdw blurRad="38100" dist="19050" dir="2700000" algn="tl" rotWithShape="0">
                    <a:schemeClr val="dk1">
                      <a:alpha val="40000"/>
                    </a:schemeClr>
                  </a:outerShdw>
                </a:effectLst>
                <a:sym typeface="+mn-ea"/>
              </a:rPr>
              <a:t>断线工况下的正断状态如何计算？</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755840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正断</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特殊情况补充说明</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终端塔</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398145" y="173037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D.</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节点力不合理</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说明</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764540" y="2182495"/>
            <a:ext cx="4124325" cy="106045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C1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构造中出现反向推力</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C2</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构造中出现不合理的大值（远大于当前侧张力及不平衡</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张力）</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12" name="直接箭头连接符 11"/>
          <p:cNvCxnSpPr/>
          <p:nvPr/>
        </p:nvCxnSpPr>
        <p:spPr>
          <a:xfrm flipV="1">
            <a:off x="7111365" y="1381125"/>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4888865" y="1955800"/>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4" name="直接箭头连接符 13"/>
          <p:cNvCxnSpPr/>
          <p:nvPr/>
        </p:nvCxnSpPr>
        <p:spPr>
          <a:xfrm>
            <a:off x="7103745" y="2536190"/>
            <a:ext cx="7620" cy="3536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TextBox 10"/>
          <p:cNvSpPr txBox="1"/>
          <p:nvPr/>
        </p:nvSpPr>
        <p:spPr>
          <a:xfrm>
            <a:off x="7122795" y="146621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6" name="TextBox 10"/>
          <p:cNvSpPr txBox="1"/>
          <p:nvPr/>
        </p:nvSpPr>
        <p:spPr>
          <a:xfrm>
            <a:off x="7218680" y="247586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-80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7" name="TextBox 10"/>
          <p:cNvSpPr txBox="1"/>
          <p:nvPr/>
        </p:nvSpPr>
        <p:spPr>
          <a:xfrm>
            <a:off x="5359400" y="203517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C1.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8" name="TextBox 10"/>
          <p:cNvSpPr txBox="1"/>
          <p:nvPr/>
        </p:nvSpPr>
        <p:spPr>
          <a:xfrm>
            <a:off x="5045075" y="152717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9" name="TextBox 10"/>
          <p:cNvSpPr txBox="1"/>
          <p:nvPr/>
        </p:nvSpPr>
        <p:spPr>
          <a:xfrm>
            <a:off x="5045075" y="254317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21" name="直接箭头连接符 20"/>
          <p:cNvCxnSpPr/>
          <p:nvPr/>
        </p:nvCxnSpPr>
        <p:spPr>
          <a:xfrm flipV="1">
            <a:off x="11010265" y="1366520"/>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8787765" y="1941195"/>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TextBox 10"/>
          <p:cNvSpPr txBox="1"/>
          <p:nvPr/>
        </p:nvSpPr>
        <p:spPr>
          <a:xfrm>
            <a:off x="11010265" y="144589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2" name="TextBox 10"/>
          <p:cNvSpPr txBox="1"/>
          <p:nvPr/>
        </p:nvSpPr>
        <p:spPr>
          <a:xfrm>
            <a:off x="9258300" y="202057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C2.</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3" name="TextBox 10"/>
          <p:cNvSpPr txBox="1"/>
          <p:nvPr/>
        </p:nvSpPr>
        <p:spPr>
          <a:xfrm>
            <a:off x="8943975" y="151257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1" name="TextBox 10"/>
          <p:cNvSpPr txBox="1"/>
          <p:nvPr/>
        </p:nvSpPr>
        <p:spPr>
          <a:xfrm>
            <a:off x="8943975" y="252857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43" name="直接箭头连接符 42"/>
          <p:cNvCxnSpPr/>
          <p:nvPr/>
        </p:nvCxnSpPr>
        <p:spPr>
          <a:xfrm>
            <a:off x="11010265" y="2499995"/>
            <a:ext cx="0" cy="772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8" name="TextBox 10"/>
          <p:cNvSpPr txBox="1"/>
          <p:nvPr/>
        </p:nvSpPr>
        <p:spPr>
          <a:xfrm>
            <a:off x="11010265" y="285813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8" name="直接箭头连接符 7"/>
          <p:cNvCxnSpPr>
            <a:endCxn id="16" idx="1"/>
          </p:cNvCxnSpPr>
          <p:nvPr/>
        </p:nvCxnSpPr>
        <p:spPr>
          <a:xfrm>
            <a:off x="2981325" y="2430145"/>
            <a:ext cx="4237355" cy="25273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10" name="直接箭头连接符 9"/>
          <p:cNvCxnSpPr>
            <a:endCxn id="31" idx="1"/>
          </p:cNvCxnSpPr>
          <p:nvPr/>
        </p:nvCxnSpPr>
        <p:spPr>
          <a:xfrm flipV="1">
            <a:off x="4735195" y="1652905"/>
            <a:ext cx="6275070" cy="116776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4" name="TextBox 10"/>
          <p:cNvSpPr txBox="1"/>
          <p:nvPr/>
        </p:nvSpPr>
        <p:spPr>
          <a:xfrm>
            <a:off x="398145" y="324294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E.</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修正</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7" name="TextBox 10"/>
          <p:cNvSpPr txBox="1"/>
          <p:nvPr/>
        </p:nvSpPr>
        <p:spPr>
          <a:xfrm>
            <a:off x="775970" y="3740785"/>
            <a:ext cx="4112895"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E1.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终端塔前侧断线不平衡张力方</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1" name="矩形 10"/>
          <p:cNvSpPr/>
          <p:nvPr/>
        </p:nvSpPr>
        <p:spPr>
          <a:xfrm>
            <a:off x="11166475" y="5003800"/>
            <a:ext cx="434340" cy="48577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highlight>
                <a:srgbClr val="FFFF00"/>
              </a:highlight>
            </a:endParaRPr>
          </a:p>
        </p:txBody>
      </p:sp>
      <p:sp>
        <p:nvSpPr>
          <p:cNvPr id="20" name="矩形 19"/>
          <p:cNvSpPr/>
          <p:nvPr/>
        </p:nvSpPr>
        <p:spPr>
          <a:xfrm>
            <a:off x="3182620" y="6210300"/>
            <a:ext cx="434340" cy="48577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highlight>
                <a:srgbClr val="FFFF00"/>
              </a:highlight>
            </a:endParaRPr>
          </a:p>
        </p:txBody>
      </p:sp>
      <p:cxnSp>
        <p:nvCxnSpPr>
          <p:cNvPr id="22" name="直接箭头连接符 21"/>
          <p:cNvCxnSpPr/>
          <p:nvPr/>
        </p:nvCxnSpPr>
        <p:spPr>
          <a:xfrm flipV="1">
            <a:off x="3060700" y="5115560"/>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838200" y="5690235"/>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4" name="直接箭头连接符 23"/>
          <p:cNvCxnSpPr/>
          <p:nvPr/>
        </p:nvCxnSpPr>
        <p:spPr>
          <a:xfrm>
            <a:off x="3053080" y="6270625"/>
            <a:ext cx="7620" cy="3536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TextBox 10"/>
          <p:cNvSpPr txBox="1"/>
          <p:nvPr/>
        </p:nvSpPr>
        <p:spPr>
          <a:xfrm>
            <a:off x="3072130" y="520065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6" name="TextBox 10"/>
          <p:cNvSpPr txBox="1"/>
          <p:nvPr/>
        </p:nvSpPr>
        <p:spPr>
          <a:xfrm>
            <a:off x="3182620" y="6270625"/>
            <a:ext cx="43434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80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7" name="TextBox 10"/>
          <p:cNvSpPr txBox="1"/>
          <p:nvPr/>
        </p:nvSpPr>
        <p:spPr>
          <a:xfrm>
            <a:off x="1308735" y="576961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C1.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8" name="TextBox 10"/>
          <p:cNvSpPr txBox="1"/>
          <p:nvPr/>
        </p:nvSpPr>
        <p:spPr>
          <a:xfrm>
            <a:off x="994410" y="526161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9" name="TextBox 10"/>
          <p:cNvSpPr txBox="1"/>
          <p:nvPr/>
        </p:nvSpPr>
        <p:spPr>
          <a:xfrm>
            <a:off x="994410" y="627761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34" name="直接箭头连接符 33"/>
          <p:cNvCxnSpPr/>
          <p:nvPr/>
        </p:nvCxnSpPr>
        <p:spPr>
          <a:xfrm flipV="1">
            <a:off x="11166475" y="4914900"/>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8943975" y="5489575"/>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TextBox 10"/>
          <p:cNvSpPr txBox="1"/>
          <p:nvPr/>
        </p:nvSpPr>
        <p:spPr>
          <a:xfrm>
            <a:off x="11166475" y="499427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8" name="TextBox 10"/>
          <p:cNvSpPr txBox="1"/>
          <p:nvPr/>
        </p:nvSpPr>
        <p:spPr>
          <a:xfrm>
            <a:off x="9414510" y="556895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C2.</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9" name="TextBox 10"/>
          <p:cNvSpPr txBox="1"/>
          <p:nvPr/>
        </p:nvSpPr>
        <p:spPr>
          <a:xfrm>
            <a:off x="9100185" y="506095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0" name="TextBox 10"/>
          <p:cNvSpPr txBox="1"/>
          <p:nvPr/>
        </p:nvSpPr>
        <p:spPr>
          <a:xfrm>
            <a:off x="9100185" y="607695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42" name="直接箭头连接符 41"/>
          <p:cNvCxnSpPr/>
          <p:nvPr/>
        </p:nvCxnSpPr>
        <p:spPr>
          <a:xfrm>
            <a:off x="11166475" y="6048375"/>
            <a:ext cx="0" cy="772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4" name="TextBox 10"/>
          <p:cNvSpPr txBox="1"/>
          <p:nvPr/>
        </p:nvSpPr>
        <p:spPr>
          <a:xfrm>
            <a:off x="11166475" y="640651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6" name="矩形 45"/>
          <p:cNvSpPr/>
          <p:nvPr/>
        </p:nvSpPr>
        <p:spPr>
          <a:xfrm>
            <a:off x="6671945" y="6214745"/>
            <a:ext cx="434340" cy="48577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highlight>
                <a:srgbClr val="FFFF00"/>
              </a:highlight>
            </a:endParaRPr>
          </a:p>
        </p:txBody>
      </p:sp>
      <p:cxnSp>
        <p:nvCxnSpPr>
          <p:cNvPr id="47" name="直接箭头连接符 46"/>
          <p:cNvCxnSpPr/>
          <p:nvPr/>
        </p:nvCxnSpPr>
        <p:spPr>
          <a:xfrm flipV="1">
            <a:off x="6550025" y="5120005"/>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4327525" y="5694680"/>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50" name="直接箭头连接符 49"/>
          <p:cNvCxnSpPr/>
          <p:nvPr/>
        </p:nvCxnSpPr>
        <p:spPr>
          <a:xfrm>
            <a:off x="6542405" y="6275070"/>
            <a:ext cx="7620" cy="3536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1" name="TextBox 10"/>
          <p:cNvSpPr txBox="1"/>
          <p:nvPr/>
        </p:nvSpPr>
        <p:spPr>
          <a:xfrm>
            <a:off x="6561455" y="520509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2" name="TextBox 10"/>
          <p:cNvSpPr txBox="1"/>
          <p:nvPr/>
        </p:nvSpPr>
        <p:spPr>
          <a:xfrm>
            <a:off x="6671945" y="6275070"/>
            <a:ext cx="43434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3" name="TextBox 10"/>
          <p:cNvSpPr txBox="1"/>
          <p:nvPr/>
        </p:nvSpPr>
        <p:spPr>
          <a:xfrm>
            <a:off x="4798060" y="577405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C1.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4" name="TextBox 10"/>
          <p:cNvSpPr txBox="1"/>
          <p:nvPr/>
        </p:nvSpPr>
        <p:spPr>
          <a:xfrm>
            <a:off x="4483735" y="526605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5" name="TextBox 10"/>
          <p:cNvSpPr txBox="1"/>
          <p:nvPr/>
        </p:nvSpPr>
        <p:spPr>
          <a:xfrm>
            <a:off x="4483735" y="628205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6" name="TextBox 10"/>
          <p:cNvSpPr txBox="1"/>
          <p:nvPr/>
        </p:nvSpPr>
        <p:spPr>
          <a:xfrm>
            <a:off x="6875780" y="3713480"/>
            <a:ext cx="4112895"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E2.</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终端塔后侧断线不考虑构造</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张力</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9" name="矩形 58"/>
          <p:cNvSpPr/>
          <p:nvPr/>
        </p:nvSpPr>
        <p:spPr>
          <a:xfrm>
            <a:off x="2275205" y="4284980"/>
            <a:ext cx="1931035" cy="187960"/>
          </a:xfrm>
          <a:prstGeom prst="rect">
            <a:avLst/>
          </a:prstGeom>
          <a:solidFill>
            <a:srgbClr val="FFFFFF">
              <a:alpha val="0"/>
            </a:srgbClr>
          </a:solidFill>
          <a:ln w="28575">
            <a:solidFill>
              <a:srgbClr val="FF0000"/>
            </a:solidFill>
          </a:ln>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
        <p:nvSpPr>
          <p:cNvPr id="60" name="矩形 59"/>
          <p:cNvSpPr/>
          <p:nvPr/>
        </p:nvSpPr>
        <p:spPr>
          <a:xfrm>
            <a:off x="2295525" y="4518025"/>
            <a:ext cx="1931035" cy="200660"/>
          </a:xfrm>
          <a:prstGeom prst="rect">
            <a:avLst/>
          </a:prstGeom>
          <a:solidFill>
            <a:srgbClr val="FFFFFF">
              <a:alpha val="0"/>
            </a:srgbClr>
          </a:solidFill>
          <a:ln w="28575">
            <a:solidFill>
              <a:srgbClr val="00B0F0"/>
            </a:solidFill>
          </a:ln>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cxnSp>
        <p:nvCxnSpPr>
          <p:cNvPr id="61" name="直接箭头连接符 60"/>
          <p:cNvCxnSpPr>
            <a:stCxn id="59" idx="1"/>
            <a:endCxn id="57" idx="0"/>
          </p:cNvCxnSpPr>
          <p:nvPr/>
        </p:nvCxnSpPr>
        <p:spPr>
          <a:xfrm flipH="1">
            <a:off x="2179320" y="4378960"/>
            <a:ext cx="95885" cy="697230"/>
          </a:xfrm>
          <a:prstGeom prst="straightConnector1">
            <a:avLst/>
          </a:prstGeom>
          <a:ln>
            <a:solidFill>
              <a:srgbClr val="FF0000"/>
            </a:solidFill>
            <a:tailEnd type="arrow" w="med" len="med"/>
          </a:ln>
        </p:spPr>
        <p:style>
          <a:lnRef idx="3">
            <a:schemeClr val="accent2"/>
          </a:lnRef>
          <a:fillRef idx="0">
            <a:schemeClr val="accent2"/>
          </a:fillRef>
          <a:effectRef idx="2">
            <a:schemeClr val="accent2"/>
          </a:effectRef>
          <a:fontRef idx="minor">
            <a:schemeClr val="tx1"/>
          </a:fontRef>
        </p:style>
      </p:cxnSp>
      <p:cxnSp>
        <p:nvCxnSpPr>
          <p:cNvPr id="62" name="直接箭头连接符 61"/>
          <p:cNvCxnSpPr/>
          <p:nvPr/>
        </p:nvCxnSpPr>
        <p:spPr>
          <a:xfrm>
            <a:off x="4226560" y="4609465"/>
            <a:ext cx="1615440" cy="451485"/>
          </a:xfrm>
          <a:prstGeom prst="straightConnector1">
            <a:avLst/>
          </a:prstGeom>
          <a:ln>
            <a:solidFill>
              <a:srgbClr val="00B0F0"/>
            </a:solidFill>
            <a:tailEnd type="arrow" w="med" len="med"/>
          </a:ln>
        </p:spPr>
        <p:style>
          <a:lnRef idx="3">
            <a:schemeClr val="accent2"/>
          </a:lnRef>
          <a:fillRef idx="0">
            <a:schemeClr val="accent2"/>
          </a:fillRef>
          <a:effectRef idx="2">
            <a:schemeClr val="accent2"/>
          </a:effectRef>
          <a:fontRef idx="minor">
            <a:schemeClr val="tx1"/>
          </a:fontRef>
        </p:style>
      </p:cxnSp>
      <p:sp>
        <p:nvSpPr>
          <p:cNvPr id="45" name="左箭头 44">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典型问题037-</a:t>
            </a:r>
            <a:r>
              <a:rPr lang="en-US" altLang="zh-CN" kern="0">
                <a:solidFill>
                  <a:schemeClr val="tx1"/>
                </a:solidFill>
                <a:effectLst>
                  <a:outerShdw blurRad="38100" dist="19050" dir="2700000" algn="tl" rotWithShape="0">
                    <a:schemeClr val="dk1">
                      <a:alpha val="40000"/>
                    </a:schemeClr>
                  </a:outerShdw>
                </a:effectLst>
                <a:sym typeface="+mn-ea"/>
              </a:rPr>
              <a:t>设定对地最低距离下限？</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设定对地距离</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下限</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398145" y="1730375"/>
            <a:ext cx="5607685" cy="1938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依据：</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南网《35kV~500kV输电线路杆塔标准设计第一部分总论》</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适用范围：有明确要求的南网工程，国网</a:t>
            </a:r>
            <a:r>
              <a:rPr lang="zh-CN" altLang="en-US" sz="1600" kern="0" dirty="0">
                <a:solidFill>
                  <a:srgbClr val="FF0000"/>
                </a:solidFill>
                <a:latin typeface="微软雅黑" panose="020B0503020204020204" pitchFamily="34" charset="-122"/>
                <a:ea typeface="微软雅黑" panose="020B0503020204020204" pitchFamily="34" charset="-122"/>
                <a:sym typeface="+mn-ea"/>
              </a:rPr>
              <a:t>不</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考虑</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操作：选中</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设定对地距离下限</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，设定相应的下限值</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即可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64" name="TextBox 10"/>
          <p:cNvSpPr txBox="1"/>
          <p:nvPr/>
        </p:nvSpPr>
        <p:spPr>
          <a:xfrm>
            <a:off x="80645" y="4091940"/>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对计算的影</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响</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5" name="TextBox 10"/>
          <p:cNvSpPr txBox="1"/>
          <p:nvPr/>
        </p:nvSpPr>
        <p:spPr>
          <a:xfrm>
            <a:off x="398780" y="4866640"/>
            <a:ext cx="893762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直接影响：导地线的平均</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高度</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间接影响：高空风压系数、阵风系数、档距折减</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系数</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补充说明：所有影响内核自动计算，除设定</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对地距离下限外</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其他不需要用户</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干预</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custDataLst>
              <p:tags r:id="rId1"/>
            </p:custDataLst>
          </p:nvPr>
        </p:nvPicPr>
        <p:blipFill>
          <a:blip r:embed="rId2"/>
          <a:stretch>
            <a:fillRect/>
          </a:stretch>
        </p:blipFill>
        <p:spPr>
          <a:xfrm>
            <a:off x="6274435" y="1061720"/>
            <a:ext cx="5917565" cy="2900680"/>
          </a:xfrm>
          <a:prstGeom prst="rect">
            <a:avLst/>
          </a:prstGeom>
        </p:spPr>
      </p:pic>
      <p:sp>
        <p:nvSpPr>
          <p:cNvPr id="4" name="左箭头 3">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典型问题038-</a:t>
            </a:r>
            <a:r>
              <a:rPr lang="en-US" altLang="zh-CN" kern="0">
                <a:solidFill>
                  <a:schemeClr val="tx1"/>
                </a:solidFill>
                <a:effectLst>
                  <a:outerShdw blurRad="38100" dist="19050" dir="2700000" algn="tl" rotWithShape="0">
                    <a:schemeClr val="dk1">
                      <a:alpha val="40000"/>
                    </a:schemeClr>
                  </a:outerShdw>
                </a:effectLst>
                <a:sym typeface="+mn-ea"/>
              </a:rPr>
              <a:t>辅线如何设定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电线荷载</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及导</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地</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跳线</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标识</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398145" y="1664970"/>
            <a:ext cx="756475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SmartLoad</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所有荷载均挂接在电线下（软件自行关联，用户无需</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干涉）</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 name="TextBox 10"/>
          <p:cNvSpPr txBox="1"/>
          <p:nvPr/>
        </p:nvSpPr>
        <p:spPr>
          <a:xfrm>
            <a:off x="825500" y="3211195"/>
            <a:ext cx="5818505"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一般断线工况组合要求任意断n相导线，m根地线</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7" name="TextBox 10"/>
          <p:cNvSpPr txBox="1"/>
          <p:nvPr/>
        </p:nvSpPr>
        <p:spPr>
          <a:xfrm>
            <a:off x="410845" y="3609975"/>
            <a:ext cx="756475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地</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跳线标识会参与安装节点力</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8" name="TextBox 10"/>
          <p:cNvSpPr txBox="1"/>
          <p:nvPr/>
        </p:nvSpPr>
        <p:spPr>
          <a:xfrm>
            <a:off x="830580" y="4039235"/>
            <a:ext cx="5818505" cy="73723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附加荷载与导</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地</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跳线标识</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相关</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临时拉线的平衡张力与导</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地线标识</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相关</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9" name="TextBox 10"/>
          <p:cNvSpPr txBox="1"/>
          <p:nvPr/>
        </p:nvSpPr>
        <p:spPr>
          <a:xfrm>
            <a:off x="395605" y="2453640"/>
            <a:ext cx="7564755" cy="829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SmartLoad</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中电线</a:t>
            </a:r>
            <a:r>
              <a:rPr lang="zh-CN" altLang="en-US" sz="1600" kern="0" dirty="0">
                <a:solidFill>
                  <a:srgbClr val="FF0000"/>
                </a:solidFill>
                <a:latin typeface="微软雅黑" panose="020B0503020204020204" pitchFamily="34" charset="-122"/>
                <a:ea typeface="微软雅黑" panose="020B0503020204020204" pitchFamily="34" charset="-122"/>
                <a:sym typeface="+mn-ea"/>
              </a:rPr>
              <a:t>同时</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内置了导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地</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跳线标识（软件自行设定，用户无需干涉）</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地线标识会参与断线的荷载组合</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0" name="TextBox 10"/>
          <p:cNvSpPr txBox="1"/>
          <p:nvPr/>
        </p:nvSpPr>
        <p:spPr>
          <a:xfrm>
            <a:off x="838200" y="2096135"/>
            <a:ext cx="6550660"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举例：地线</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下挂接了大风、覆冰、断线、安装、不均匀冰等</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线条荷载</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 name="左箭头 2">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典型问题038-</a:t>
            </a:r>
            <a:r>
              <a:rPr lang="en-US" altLang="zh-CN" kern="0">
                <a:solidFill>
                  <a:schemeClr val="tx1"/>
                </a:solidFill>
                <a:effectLst>
                  <a:outerShdw blurRad="38100" dist="19050" dir="2700000" algn="tl" rotWithShape="0">
                    <a:schemeClr val="dk1">
                      <a:alpha val="40000"/>
                    </a:schemeClr>
                  </a:outerShdw>
                </a:effectLst>
                <a:sym typeface="+mn-ea"/>
              </a:rPr>
              <a:t>辅线如何设定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3" name="TextBox 10"/>
          <p:cNvSpPr txBox="1"/>
          <p:nvPr/>
        </p:nvSpPr>
        <p:spPr>
          <a:xfrm>
            <a:off x="3175" y="111696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特殊负载</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验算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410845" y="1762125"/>
            <a:ext cx="756475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典型举例：直流特高压悬垂直线塔</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9" name="TextBox 10"/>
          <p:cNvSpPr txBox="1"/>
          <p:nvPr/>
        </p:nvSpPr>
        <p:spPr>
          <a:xfrm>
            <a:off x="883285" y="2222500"/>
            <a:ext cx="8503920" cy="73723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通用荷载计算：大风、覆冰、断线</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等</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特殊荷载计算：施工孔计算（</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牵</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2</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牵</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3</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牵</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4</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0" name="TextBox 10"/>
          <p:cNvSpPr txBox="1"/>
          <p:nvPr/>
        </p:nvSpPr>
        <p:spPr>
          <a:xfrm>
            <a:off x="502920" y="3047365"/>
            <a:ext cx="756475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rgbClr val="FF0000"/>
                </a:solidFill>
                <a:latin typeface="微软雅黑" panose="020B0503020204020204" pitchFamily="34" charset="-122"/>
                <a:ea typeface="微软雅黑" panose="020B0503020204020204" pitchFamily="34" charset="-122"/>
                <a:sym typeface="+mn-ea"/>
              </a:rPr>
              <a:t>错误</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方案：新增电线荷载模拟施工孔</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1" name="TextBox 10"/>
          <p:cNvSpPr txBox="1"/>
          <p:nvPr/>
        </p:nvSpPr>
        <p:spPr>
          <a:xfrm>
            <a:off x="990600" y="3507740"/>
            <a:ext cx="8503920" cy="73723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导地线个数：</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2</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地</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2</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导</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-------&gt;2</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地</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3</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导（</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新增导线用于模拟施工孔荷载</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新增电线会自动内置导线标识，</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新增电线的引入会</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影响大风、覆冰、</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断线</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、脱冰</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的</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等工况的</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自动组合</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2" name="TextBox 10"/>
          <p:cNvSpPr txBox="1"/>
          <p:nvPr/>
        </p:nvSpPr>
        <p:spPr>
          <a:xfrm>
            <a:off x="502920" y="4374515"/>
            <a:ext cx="756475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rgbClr val="FF0000"/>
                </a:solidFill>
                <a:latin typeface="微软雅黑" panose="020B0503020204020204" pitchFamily="34" charset="-122"/>
                <a:ea typeface="微软雅黑" panose="020B0503020204020204" pitchFamily="34" charset="-122"/>
                <a:sym typeface="+mn-ea"/>
              </a:rPr>
              <a:t>正确</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方案：</a:t>
            </a:r>
            <a:r>
              <a:rPr lang="zh-CN" altLang="en-US" sz="1600" kern="0" dirty="0">
                <a:solidFill>
                  <a:srgbClr val="FF0000"/>
                </a:solidFill>
                <a:latin typeface="微软雅黑" panose="020B0503020204020204" pitchFamily="34" charset="-122"/>
                <a:ea typeface="微软雅黑" panose="020B0503020204020204" pitchFamily="34" charset="-122"/>
                <a:sym typeface="+mn-ea"/>
              </a:rPr>
              <a:t>引入辅线</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（具体参加下页ppt）</a:t>
            </a:r>
            <a:endParaRPr lang="zh-CN" altLang="en-US" sz="1600" kern="0" dirty="0">
              <a:solidFill>
                <a:schemeClr val="tx1"/>
              </a:solidFill>
              <a:latin typeface="微软雅黑" panose="020B0503020204020204" pitchFamily="34" charset="-122"/>
              <a:ea typeface="微软雅黑" panose="020B0503020204020204" pitchFamily="34" charset="-122"/>
              <a:sym typeface="+mn-ea"/>
            </a:endParaRPr>
          </a:p>
        </p:txBody>
      </p:sp>
      <p:sp>
        <p:nvSpPr>
          <p:cNvPr id="2" name="左箭头 1">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典型问题038-</a:t>
            </a:r>
            <a:r>
              <a:rPr lang="en-US" altLang="zh-CN" kern="0">
                <a:solidFill>
                  <a:schemeClr val="tx1"/>
                </a:solidFill>
                <a:effectLst>
                  <a:outerShdw blurRad="38100" dist="19050" dir="2700000" algn="tl" rotWithShape="0">
                    <a:schemeClr val="dk1">
                      <a:alpha val="40000"/>
                    </a:schemeClr>
                  </a:outerShdw>
                </a:effectLst>
                <a:sym typeface="+mn-ea"/>
              </a:rPr>
              <a:t>辅线如何设定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3" name="TextBox 10"/>
          <p:cNvSpPr txBox="1"/>
          <p:nvPr/>
        </p:nvSpPr>
        <p:spPr>
          <a:xfrm>
            <a:off x="3175" y="111696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辅线</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410845" y="1762125"/>
            <a:ext cx="756475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辅线与常规电线的</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主要区别：</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9" name="TextBox 10"/>
          <p:cNvSpPr txBox="1"/>
          <p:nvPr/>
        </p:nvSpPr>
        <p:spPr>
          <a:xfrm>
            <a:off x="883285" y="2208530"/>
            <a:ext cx="8503920"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辅线无导</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地</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跳线标识</a:t>
            </a:r>
            <a:r>
              <a:rPr lang="zh-CN" altLang="en-US" sz="1400" kern="0" dirty="0">
                <a:solidFill>
                  <a:srgbClr val="FF0000"/>
                </a:solidFill>
                <a:latin typeface="微软雅黑" panose="020B0503020204020204" pitchFamily="34" charset="-122"/>
                <a:ea typeface="微软雅黑" panose="020B0503020204020204" pitchFamily="34" charset="-122"/>
                <a:sym typeface="+mn-ea"/>
              </a:rPr>
              <a:t>（引入辅线不会干扰原有荷载的自动组合）</a:t>
            </a:r>
            <a:endParaRPr lang="zh-CN" altLang="en-US" sz="1400" kern="0" dirty="0">
              <a:solidFill>
                <a:srgbClr val="FF0000"/>
              </a:solidFill>
              <a:latin typeface="微软雅黑" panose="020B0503020204020204" pitchFamily="34" charset="-122"/>
              <a:ea typeface="微软雅黑" panose="020B0503020204020204" pitchFamily="34" charset="-122"/>
              <a:sym typeface="+mn-ea"/>
            </a:endParaRPr>
          </a:p>
        </p:txBody>
      </p:sp>
      <p:sp>
        <p:nvSpPr>
          <p:cNvPr id="2" name="TextBox 10"/>
          <p:cNvSpPr txBox="1"/>
          <p:nvPr/>
        </p:nvSpPr>
        <p:spPr>
          <a:xfrm>
            <a:off x="414020" y="2622550"/>
            <a:ext cx="756475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辅线设定相关</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内容：</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aphicFrame>
        <p:nvGraphicFramePr>
          <p:cNvPr id="7" name="表格 6"/>
          <p:cNvGraphicFramePr/>
          <p:nvPr>
            <p:custDataLst>
              <p:tags r:id="rId1"/>
            </p:custDataLst>
          </p:nvPr>
        </p:nvGraphicFramePr>
        <p:xfrm>
          <a:off x="883285" y="3082925"/>
          <a:ext cx="9485630" cy="3385820"/>
        </p:xfrm>
        <a:graphic>
          <a:graphicData uri="http://schemas.openxmlformats.org/drawingml/2006/table">
            <a:tbl>
              <a:tblPr firstRow="1" bandRow="1">
                <a:tableStyleId>{5C22544A-7EE6-4342-B048-85BDC9FD1C3A}</a:tableStyleId>
              </a:tblPr>
              <a:tblGrid>
                <a:gridCol w="5240655"/>
                <a:gridCol w="4244975"/>
              </a:tblGrid>
              <a:tr h="368300">
                <a:tc>
                  <a:txBody>
                    <a:bodyPr/>
                    <a:p>
                      <a:pPr>
                        <a:buNone/>
                      </a:pPr>
                      <a:r>
                        <a:rPr lang="zh-CN" altLang="en-US"/>
                        <a:t>设定</a:t>
                      </a:r>
                      <a:r>
                        <a:rPr lang="zh-CN" altLang="en-US"/>
                        <a:t>内容</a:t>
                      </a:r>
                      <a:endParaRPr lang="zh-CN" altLang="en-US"/>
                    </a:p>
                  </a:txBody>
                  <a:tcPr/>
                </a:tc>
                <a:tc>
                  <a:txBody>
                    <a:bodyPr/>
                    <a:p>
                      <a:pPr>
                        <a:buNone/>
                      </a:pPr>
                      <a:r>
                        <a:rPr lang="zh-CN" altLang="en-US"/>
                        <a:t>设定</a:t>
                      </a:r>
                      <a:r>
                        <a:rPr lang="zh-CN" altLang="en-US"/>
                        <a:t>位置</a:t>
                      </a:r>
                      <a:endParaRPr lang="zh-CN" altLang="en-US"/>
                    </a:p>
                  </a:txBody>
                  <a:tcPr/>
                </a:tc>
              </a:tr>
              <a:tr h="367665">
                <a:tc>
                  <a:txBody>
                    <a:bodyPr/>
                    <a:p>
                      <a:pPr algn="l">
                        <a:lnSpc>
                          <a:spcPct val="150000"/>
                        </a:lnSpc>
                        <a:buClrTx/>
                        <a:buSzTx/>
                        <a:buFontTx/>
                        <a:buNone/>
                      </a:pPr>
                      <a:r>
                        <a:rPr lang="zh-CN" altLang="en-US" sz="1800">
                          <a:sym typeface="+mn-ea"/>
                        </a:rPr>
                        <a:t>根数设定</a:t>
                      </a:r>
                      <a:endParaRPr lang="zh-CN" altLang="en-US"/>
                    </a:p>
                  </a:txBody>
                  <a:tcPr anchor="t" anchorCtr="0"/>
                </a:tc>
                <a:tc>
                  <a:txBody>
                    <a:bodyPr/>
                    <a:p>
                      <a:pPr algn="l">
                        <a:lnSpc>
                          <a:spcPct val="150000"/>
                        </a:lnSpc>
                        <a:buClrTx/>
                        <a:buSzTx/>
                        <a:buFontTx/>
                        <a:buNone/>
                      </a:pPr>
                      <a:r>
                        <a:rPr lang="zh-CN" altLang="en-US" sz="1800">
                          <a:sym typeface="+mn-ea"/>
                        </a:rPr>
                        <a:t>【结构基本信息-挂点列表-辅线根数】</a:t>
                      </a:r>
                      <a:endParaRPr lang="zh-CN" altLang="en-US"/>
                    </a:p>
                  </a:txBody>
                  <a:tcPr anchor="t" anchorCtr="0"/>
                </a:tc>
              </a:tr>
              <a:tr h="331470">
                <a:tc>
                  <a:txBody>
                    <a:bodyPr/>
                    <a:p>
                      <a:pPr algn="l">
                        <a:lnSpc>
                          <a:spcPct val="150000"/>
                        </a:lnSpc>
                        <a:buClrTx/>
                        <a:buSzTx/>
                        <a:buFontTx/>
                        <a:buNone/>
                      </a:pPr>
                      <a:r>
                        <a:rPr lang="zh-CN" altLang="en-US"/>
                        <a:t>辅线挂点设定</a:t>
                      </a:r>
                      <a:endParaRPr lang="zh-CN" altLang="en-US"/>
                    </a:p>
                  </a:txBody>
                  <a:tcPr anchor="t" anchorCtr="0"/>
                </a:tc>
                <a:tc>
                  <a:txBody>
                    <a:bodyPr/>
                    <a:p>
                      <a:pPr algn="l" defTabSz="914400" fontAlgn="auto">
                        <a:lnSpc>
                          <a:spcPct val="150000"/>
                        </a:lnSpc>
                        <a:buClrTx/>
                        <a:buSzTx/>
                        <a:buFontTx/>
                        <a:buNone/>
                      </a:pPr>
                      <a:r>
                        <a:rPr lang="zh-CN" altLang="en-US"/>
                        <a:t>【</a:t>
                      </a:r>
                      <a:r>
                        <a:rPr lang="zh-CN" altLang="en-US" sz="1800">
                          <a:sym typeface="+mn-ea"/>
                        </a:rPr>
                        <a:t>结构基本信息-挂点列表-荷载点</a:t>
                      </a:r>
                      <a:r>
                        <a:rPr lang="zh-CN" altLang="en-US"/>
                        <a:t>】</a:t>
                      </a:r>
                      <a:endParaRPr lang="zh-CN" altLang="en-US"/>
                    </a:p>
                  </a:txBody>
                  <a:tcPr anchor="t" anchorCtr="0"/>
                </a:tc>
              </a:tr>
              <a:tr h="331470">
                <a:tc>
                  <a:txBody>
                    <a:bodyPr/>
                    <a:p>
                      <a:pPr algn="l">
                        <a:lnSpc>
                          <a:spcPct val="150000"/>
                        </a:lnSpc>
                        <a:buClrTx/>
                        <a:buSzTx/>
                        <a:buFontTx/>
                        <a:buNone/>
                      </a:pPr>
                      <a:r>
                        <a:rPr lang="zh-CN" altLang="en-US" sz="1800">
                          <a:sym typeface="+mn-ea"/>
                        </a:rPr>
                        <a:t>关联电线-继承比例-荷载状态关联设置设定</a:t>
                      </a:r>
                      <a:endParaRPr lang="zh-CN" altLang="en-US"/>
                    </a:p>
                  </a:txBody>
                  <a:tcPr anchor="t" anchorCtr="0"/>
                </a:tc>
                <a:tc>
                  <a:txBody>
                    <a:bodyPr/>
                    <a:p>
                      <a:pPr algn="l" defTabSz="914400" fontAlgn="auto">
                        <a:lnSpc>
                          <a:spcPct val="150000"/>
                        </a:lnSpc>
                        <a:buClrTx/>
                        <a:buSzTx/>
                        <a:buFontTx/>
                        <a:buNone/>
                      </a:pPr>
                      <a:r>
                        <a:rPr lang="zh-CN" altLang="en-US" sz="1800">
                          <a:sym typeface="+mn-ea"/>
                        </a:rPr>
                        <a:t>【结构基本信息-辅线设置】</a:t>
                      </a:r>
                      <a:endParaRPr lang="zh-CN" altLang="en-US"/>
                    </a:p>
                  </a:txBody>
                  <a:tcPr anchor="t" anchorCtr="0"/>
                </a:tc>
              </a:tr>
              <a:tr h="350520">
                <a:tc>
                  <a:txBody>
                    <a:bodyPr/>
                    <a:p>
                      <a:pPr algn="l">
                        <a:lnSpc>
                          <a:spcPct val="150000"/>
                        </a:lnSpc>
                        <a:buClrTx/>
                        <a:buSzTx/>
                        <a:buFontTx/>
                        <a:buNone/>
                      </a:pPr>
                      <a:r>
                        <a:rPr lang="zh-CN" altLang="en-US" sz="1800">
                          <a:sym typeface="+mn-ea"/>
                        </a:rPr>
                        <a:t>初始荷载</a:t>
                      </a:r>
                      <a:endParaRPr lang="zh-CN" altLang="en-US"/>
                    </a:p>
                  </a:txBody>
                  <a:tcPr anchor="t" anchorCtr="0"/>
                </a:tc>
                <a:tc>
                  <a:txBody>
                    <a:bodyPr/>
                    <a:p>
                      <a:pPr algn="l" defTabSz="914400" fontAlgn="auto">
                        <a:lnSpc>
                          <a:spcPct val="150000"/>
                        </a:lnSpc>
                        <a:buClrTx/>
                        <a:buSzTx/>
                        <a:buFontTx/>
                        <a:buNone/>
                      </a:pPr>
                      <a:r>
                        <a:rPr lang="zh-CN" altLang="en-US" sz="1800">
                          <a:sym typeface="+mn-ea"/>
                        </a:rPr>
                        <a:t>【结构初始荷载-各表格辅线部分】</a:t>
                      </a:r>
                      <a:endParaRPr lang="zh-CN" altLang="en-US"/>
                    </a:p>
                  </a:txBody>
                  <a:tcPr anchor="t" anchorCtr="0"/>
                </a:tc>
              </a:tr>
              <a:tr h="222885">
                <a:tc>
                  <a:txBody>
                    <a:bodyPr/>
                    <a:p>
                      <a:pPr algn="l">
                        <a:lnSpc>
                          <a:spcPct val="150000"/>
                        </a:lnSpc>
                        <a:buClrTx/>
                        <a:buSzTx/>
                        <a:buFontTx/>
                        <a:buNone/>
                      </a:pPr>
                      <a:r>
                        <a:rPr lang="zh-CN" altLang="en-US" sz="1800">
                          <a:sym typeface="+mn-ea"/>
                        </a:rPr>
                        <a:t>辅线安装信息设置  </a:t>
                      </a:r>
                      <a:endParaRPr lang="zh-CN" altLang="en-US"/>
                    </a:p>
                  </a:txBody>
                  <a:tcPr anchor="t" anchorCtr="0"/>
                </a:tc>
                <a:tc>
                  <a:txBody>
                    <a:bodyPr/>
                    <a:p>
                      <a:pPr algn="l">
                        <a:lnSpc>
                          <a:spcPct val="150000"/>
                        </a:lnSpc>
                        <a:buClrTx/>
                        <a:buSzTx/>
                        <a:buFontTx/>
                        <a:buNone/>
                      </a:pPr>
                      <a:r>
                        <a:rPr lang="zh-CN" altLang="en-US" sz="1800">
                          <a:sym typeface="+mn-ea"/>
                        </a:rPr>
                        <a:t>【荷载组合设置-辅线安装信息设置 】</a:t>
                      </a:r>
                      <a:endParaRPr lang="zh-CN" altLang="en-US"/>
                    </a:p>
                  </a:txBody>
                  <a:tcPr anchor="t" anchorCtr="0"/>
                </a:tc>
              </a:tr>
              <a:tr h="368300">
                <a:tc>
                  <a:txBody>
                    <a:bodyPr/>
                    <a:p>
                      <a:pPr algn="l">
                        <a:lnSpc>
                          <a:spcPct val="150000"/>
                        </a:lnSpc>
                        <a:buClrTx/>
                        <a:buSzTx/>
                        <a:buFontTx/>
                        <a:buNone/>
                      </a:pPr>
                      <a:r>
                        <a:rPr lang="zh-CN" altLang="en-US" sz="1800">
                          <a:sym typeface="+mn-ea"/>
                        </a:rPr>
                        <a:t>荷载组合</a:t>
                      </a:r>
                      <a:endParaRPr lang="zh-CN" altLang="en-US"/>
                    </a:p>
                  </a:txBody>
                  <a:tcPr anchor="t" anchorCtr="0"/>
                </a:tc>
                <a:tc>
                  <a:txBody>
                    <a:bodyPr/>
                    <a:p>
                      <a:pPr algn="l">
                        <a:lnSpc>
                          <a:spcPct val="150000"/>
                        </a:lnSpc>
                        <a:buClrTx/>
                        <a:buSzTx/>
                        <a:buFontTx/>
                        <a:buNone/>
                      </a:pPr>
                      <a:r>
                        <a:rPr lang="zh-CN" altLang="en-US" sz="1800">
                          <a:sym typeface="+mn-ea"/>
                        </a:rPr>
                        <a:t>【结构计算结果】</a:t>
                      </a:r>
                      <a:endParaRPr lang="zh-CN" altLang="en-US"/>
                    </a:p>
                  </a:txBody>
                  <a:tcPr anchor="t" anchorCtr="0"/>
                </a:tc>
              </a:tr>
            </a:tbl>
          </a:graphicData>
        </a:graphic>
      </p:graphicFrame>
      <p:sp>
        <p:nvSpPr>
          <p:cNvPr id="4" name="左箭头 3">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典型问题038-</a:t>
            </a:r>
            <a:r>
              <a:rPr lang="en-US" altLang="zh-CN" kern="0">
                <a:solidFill>
                  <a:schemeClr val="tx1"/>
                </a:solidFill>
                <a:effectLst>
                  <a:outerShdw blurRad="38100" dist="19050" dir="2700000" algn="tl" rotWithShape="0">
                    <a:schemeClr val="dk1">
                      <a:alpha val="40000"/>
                    </a:schemeClr>
                  </a:outerShdw>
                </a:effectLst>
                <a:sym typeface="+mn-ea"/>
              </a:rPr>
              <a:t>辅线如何设定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3" name="TextBox 10"/>
          <p:cNvSpPr txBox="1"/>
          <p:nvPr/>
        </p:nvSpPr>
        <p:spPr>
          <a:xfrm>
            <a:off x="0" y="111696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辅线应用举例</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414020" y="1762125"/>
            <a:ext cx="7564755" cy="829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工程基本情况：</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800kV+6</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分裂</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特殊</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工况：</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TextBox 10"/>
          <p:cNvSpPr txBox="1"/>
          <p:nvPr/>
        </p:nvSpPr>
        <p:spPr>
          <a:xfrm>
            <a:off x="499745" y="3652520"/>
            <a:ext cx="756475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步骤一：辅助线个数确定</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a:sym typeface="+mn-ea"/>
              </a:rPr>
              <a:t>【设定</a:t>
            </a:r>
            <a:r>
              <a:rPr lang="zh-CN" altLang="en-US" sz="1600">
                <a:sym typeface="+mn-ea"/>
              </a:rPr>
              <a:t>位置：结构基本信息-挂点列表-辅线根数】</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TextBox 10"/>
          <p:cNvSpPr txBox="1"/>
          <p:nvPr/>
        </p:nvSpPr>
        <p:spPr>
          <a:xfrm>
            <a:off x="823595" y="2592070"/>
            <a:ext cx="8503920" cy="106045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工况</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：锚右导线(横担内侧挂点1牵3、横担中间挂点1牵3)，左侧导线未锚，地线已锚</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工况</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：锚右导线(横担外侧挂点、横担中间挂点、横担内侧挂点1牵2)，左侧导线未锚，地线已锚</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工况</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：锚右导线(V串锚、1牵6)，左侧导线未锚，地线已锚</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8" name="TextBox 10"/>
          <p:cNvSpPr txBox="1"/>
          <p:nvPr/>
        </p:nvSpPr>
        <p:spPr>
          <a:xfrm>
            <a:off x="823595" y="4112895"/>
            <a:ext cx="8503920" cy="138366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工况</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涉及辅线挂点</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个：右导横担内侧挂点1牵3</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右导横担中间挂点1牵3</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工况</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涉及辅线挂点</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个</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：右导横担外侧挂点</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1牵2</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右导</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横担中间挂点</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1牵2</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右导</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横担内侧挂点1牵2</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工况</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涉及辅线挂点</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个</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右导</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V串锚</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1牵6</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共计</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个</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9" name="图片 8"/>
          <p:cNvPicPr>
            <a:picLocks noChangeAspect="1"/>
          </p:cNvPicPr>
          <p:nvPr/>
        </p:nvPicPr>
        <p:blipFill>
          <a:blip r:embed="rId1"/>
          <a:srcRect l="34351" t="39350" r="658" b="40072"/>
          <a:stretch>
            <a:fillRect/>
          </a:stretch>
        </p:blipFill>
        <p:spPr>
          <a:xfrm>
            <a:off x="7924800" y="5210175"/>
            <a:ext cx="3324225" cy="1085850"/>
          </a:xfrm>
          <a:prstGeom prst="rect">
            <a:avLst/>
          </a:prstGeom>
        </p:spPr>
      </p:pic>
      <p:sp>
        <p:nvSpPr>
          <p:cNvPr id="4" name="左箭头 3">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典型问题038-</a:t>
            </a:r>
            <a:r>
              <a:rPr lang="en-US" altLang="zh-CN" kern="0">
                <a:solidFill>
                  <a:schemeClr val="tx1"/>
                </a:solidFill>
                <a:effectLst>
                  <a:outerShdw blurRad="38100" dist="19050" dir="2700000" algn="tl" rotWithShape="0">
                    <a:schemeClr val="dk1">
                      <a:alpha val="40000"/>
                    </a:schemeClr>
                  </a:outerShdw>
                </a:effectLst>
                <a:sym typeface="+mn-ea"/>
              </a:rPr>
              <a:t>辅线如何设定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398145" y="1762125"/>
            <a:ext cx="813562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步骤二：挂点编号（参见下图）</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a:sym typeface="+mn-ea"/>
              </a:rPr>
              <a:t>【</a:t>
            </a:r>
            <a:r>
              <a:rPr lang="zh-CN" altLang="en-US" sz="1600">
                <a:sym typeface="+mn-ea"/>
              </a:rPr>
              <a:t>设定</a:t>
            </a:r>
            <a:r>
              <a:rPr lang="zh-CN" altLang="en-US" sz="1600">
                <a:sym typeface="+mn-ea"/>
              </a:rPr>
              <a:t>位置：结构基本信息-挂点列表-荷载点</a:t>
            </a:r>
            <a:r>
              <a:rPr lang="zh-CN" altLang="en-US" sz="1600">
                <a:sym typeface="+mn-ea"/>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1"/>
          <a:stretch>
            <a:fillRect/>
          </a:stretch>
        </p:blipFill>
        <p:spPr>
          <a:xfrm>
            <a:off x="199390" y="2477770"/>
            <a:ext cx="4696460" cy="3880485"/>
          </a:xfrm>
          <a:prstGeom prst="rect">
            <a:avLst/>
          </a:prstGeom>
        </p:spPr>
      </p:pic>
      <p:pic>
        <p:nvPicPr>
          <p:cNvPr id="9" name="图片 8"/>
          <p:cNvPicPr>
            <a:picLocks noChangeAspect="1"/>
          </p:cNvPicPr>
          <p:nvPr/>
        </p:nvPicPr>
        <p:blipFill>
          <a:blip r:embed="rId2"/>
          <a:stretch>
            <a:fillRect/>
          </a:stretch>
        </p:blipFill>
        <p:spPr>
          <a:xfrm>
            <a:off x="5657850" y="2222500"/>
            <a:ext cx="3181350" cy="4333875"/>
          </a:xfrm>
          <a:prstGeom prst="rect">
            <a:avLst/>
          </a:prstGeom>
        </p:spPr>
      </p:pic>
      <p:sp>
        <p:nvSpPr>
          <p:cNvPr id="3" name="左箭头 2">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典型问题038-</a:t>
            </a:r>
            <a:r>
              <a:rPr lang="en-US" altLang="zh-CN" kern="0">
                <a:solidFill>
                  <a:schemeClr val="tx1"/>
                </a:solidFill>
                <a:effectLst>
                  <a:outerShdw blurRad="38100" dist="19050" dir="2700000" algn="tl" rotWithShape="0">
                    <a:schemeClr val="dk1">
                      <a:alpha val="40000"/>
                    </a:schemeClr>
                  </a:outerShdw>
                </a:effectLst>
                <a:sym typeface="+mn-ea"/>
              </a:rPr>
              <a:t>辅线如何设定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398145" y="1028700"/>
            <a:ext cx="919226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步骤三：辅线设置</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a:sym typeface="+mn-ea"/>
              </a:rPr>
              <a:t>【设定位置：结构基本信息-辅线</a:t>
            </a:r>
            <a:r>
              <a:rPr lang="zh-CN" altLang="en-US" sz="1600">
                <a:sym typeface="+mn-ea"/>
              </a:rPr>
              <a:t>设置】</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nvGrpSpPr>
          <p:cNvPr id="6" name="组合 5"/>
          <p:cNvGrpSpPr/>
          <p:nvPr/>
        </p:nvGrpSpPr>
        <p:grpSpPr>
          <a:xfrm>
            <a:off x="2362200" y="2963545"/>
            <a:ext cx="8467725" cy="2609850"/>
            <a:chOff x="2910" y="4215"/>
            <a:chExt cx="13335" cy="4110"/>
          </a:xfrm>
        </p:grpSpPr>
        <p:pic>
          <p:nvPicPr>
            <p:cNvPr id="4" name="图片 3"/>
            <p:cNvPicPr>
              <a:picLocks noChangeAspect="1"/>
            </p:cNvPicPr>
            <p:nvPr/>
          </p:nvPicPr>
          <p:blipFill>
            <a:blip r:embed="rId1"/>
            <a:stretch>
              <a:fillRect/>
            </a:stretch>
          </p:blipFill>
          <p:spPr>
            <a:xfrm>
              <a:off x="2955" y="4215"/>
              <a:ext cx="13290" cy="2370"/>
            </a:xfrm>
            <a:prstGeom prst="rect">
              <a:avLst/>
            </a:prstGeom>
          </p:spPr>
        </p:pic>
        <p:pic>
          <p:nvPicPr>
            <p:cNvPr id="5" name="图片 4"/>
            <p:cNvPicPr>
              <a:picLocks noChangeAspect="1"/>
            </p:cNvPicPr>
            <p:nvPr/>
          </p:nvPicPr>
          <p:blipFill>
            <a:blip r:embed="rId2"/>
            <a:stretch>
              <a:fillRect/>
            </a:stretch>
          </p:blipFill>
          <p:spPr>
            <a:xfrm>
              <a:off x="2910" y="6555"/>
              <a:ext cx="13320" cy="1770"/>
            </a:xfrm>
            <a:prstGeom prst="rect">
              <a:avLst/>
            </a:prstGeom>
          </p:spPr>
        </p:pic>
      </p:grpSp>
      <p:sp>
        <p:nvSpPr>
          <p:cNvPr id="8" name="TextBox 10"/>
          <p:cNvSpPr txBox="1"/>
          <p:nvPr/>
        </p:nvSpPr>
        <p:spPr>
          <a:xfrm>
            <a:off x="742315" y="1489075"/>
            <a:ext cx="8503920"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关联电线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荷载继承比例：将辅线荷载与对应的电线荷载关联</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0" name="TextBox 10"/>
          <p:cNvSpPr txBox="1"/>
          <p:nvPr/>
        </p:nvSpPr>
        <p:spPr>
          <a:xfrm>
            <a:off x="1125220" y="1903095"/>
            <a:ext cx="9941560" cy="1060450"/>
          </a:xfrm>
          <a:prstGeom prst="rect">
            <a:avLst/>
          </a:prstGeom>
          <a:noFill/>
        </p:spPr>
        <p:txBody>
          <a:bodyPr wrap="square" rtlCol="0">
            <a:spAutoFit/>
          </a:bodyPr>
          <a:p>
            <a:pPr marL="285750" indent="-285750" defTabSz="1218565" fontAlgn="auto">
              <a:lnSpc>
                <a:spcPct val="150000"/>
              </a:lnSpc>
              <a:buFont typeface="Wingdings" panose="05000000000000000000" charset="0"/>
              <a:buChar char="p"/>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辅线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：模拟荷载</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右导</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横担内侧挂点1牵3，导线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为</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分裂导线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关联电线导线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，继承比例</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3/6=0.5</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p"/>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辅线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：模拟荷载右导</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右导横担外侧挂点1牵2，导线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为</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分裂导线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关联电线导线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，继承比例</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2/6=0.33</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p"/>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辅线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：右导</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V串锚1牵6，导线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为</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分裂导线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关联电线导线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，继承比例</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6/6=1</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左箭头 2">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典型问题038-</a:t>
            </a:r>
            <a:r>
              <a:rPr lang="en-US" altLang="zh-CN" kern="0">
                <a:solidFill>
                  <a:schemeClr val="tx1"/>
                </a:solidFill>
                <a:effectLst>
                  <a:outerShdw blurRad="38100" dist="19050" dir="2700000" algn="tl" rotWithShape="0">
                    <a:schemeClr val="dk1">
                      <a:alpha val="40000"/>
                    </a:schemeClr>
                  </a:outerShdw>
                </a:effectLst>
                <a:sym typeface="+mn-ea"/>
              </a:rPr>
              <a:t>辅线如何设定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398145" y="1028700"/>
            <a:ext cx="919226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步骤三：辅线设置（</a:t>
            </a:r>
            <a:r>
              <a:rPr lang="zh-CN" altLang="en-US" sz="1600" kern="0" dirty="0">
                <a:solidFill>
                  <a:srgbClr val="FF0000"/>
                </a:solidFill>
                <a:latin typeface="微软雅黑" panose="020B0503020204020204" pitchFamily="34" charset="-122"/>
                <a:ea typeface="微软雅黑" panose="020B0503020204020204" pitchFamily="34" charset="-122"/>
                <a:sym typeface="+mn-ea"/>
              </a:rPr>
              <a:t>续</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a:sym typeface="+mn-ea"/>
              </a:rPr>
              <a:t>【设定位置：结构基本信息-辅线</a:t>
            </a:r>
            <a:r>
              <a:rPr lang="zh-CN" altLang="en-US" sz="1600">
                <a:sym typeface="+mn-ea"/>
              </a:rPr>
              <a:t>设置】</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1" name="TextBox 10"/>
          <p:cNvSpPr txBox="1"/>
          <p:nvPr/>
        </p:nvSpPr>
        <p:spPr>
          <a:xfrm>
            <a:off x="807085" y="1529715"/>
            <a:ext cx="8503920"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荷载状态关联</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设置：</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2" name="TextBox 10"/>
          <p:cNvSpPr txBox="1"/>
          <p:nvPr/>
        </p:nvSpPr>
        <p:spPr>
          <a:xfrm>
            <a:off x="1204595" y="1960880"/>
            <a:ext cx="9941560" cy="1060450"/>
          </a:xfrm>
          <a:prstGeom prst="rect">
            <a:avLst/>
          </a:prstGeom>
          <a:noFill/>
        </p:spPr>
        <p:txBody>
          <a:bodyPr wrap="square" rtlCol="0">
            <a:spAutoFit/>
          </a:bodyPr>
          <a:p>
            <a:pPr marL="285750" indent="-285750" defTabSz="1218565" fontAlgn="auto">
              <a:lnSpc>
                <a:spcPct val="150000"/>
              </a:lnSpc>
              <a:buFont typeface="Wingdings" panose="05000000000000000000" charset="0"/>
              <a:buChar char="p"/>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是：自动生成荷载组合时，辅线与对应关联电线荷载状态</a:t>
            </a:r>
            <a:r>
              <a:rPr lang="zh-CN" altLang="en-US" sz="1400" kern="0" dirty="0">
                <a:solidFill>
                  <a:srgbClr val="FF0000"/>
                </a:solidFill>
                <a:latin typeface="微软雅黑" panose="020B0503020204020204" pitchFamily="34" charset="-122"/>
                <a:ea typeface="微软雅黑" panose="020B0503020204020204" pitchFamily="34" charset="-122"/>
                <a:sym typeface="+mn-ea"/>
              </a:rPr>
              <a:t>总</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保持一致，</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及同时大风</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覆冰</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断线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起吊</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紧线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脱冰</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等</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p"/>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否：自动生成荷载组合时，辅线各工况状态均初始化为</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（即不参与），需要手动添加辅线的荷载</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状态</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p"/>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安装孔荷载对应的辅线只考虑安装工况即可，且与关联电线无关，只能手动填写，均选择</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否</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7336155" y="3038475"/>
            <a:ext cx="3664585" cy="3808095"/>
          </a:xfrm>
          <a:prstGeom prst="rect">
            <a:avLst/>
          </a:prstGeom>
        </p:spPr>
      </p:pic>
      <p:pic>
        <p:nvPicPr>
          <p:cNvPr id="7" name="图片 6"/>
          <p:cNvPicPr>
            <a:picLocks noChangeAspect="1"/>
          </p:cNvPicPr>
          <p:nvPr/>
        </p:nvPicPr>
        <p:blipFill>
          <a:blip r:embed="rId2"/>
          <a:stretch>
            <a:fillRect/>
          </a:stretch>
        </p:blipFill>
        <p:spPr>
          <a:xfrm>
            <a:off x="1537335" y="3117850"/>
            <a:ext cx="3571875" cy="3740150"/>
          </a:xfrm>
          <a:prstGeom prst="rect">
            <a:avLst/>
          </a:prstGeom>
        </p:spPr>
      </p:pic>
      <p:cxnSp>
        <p:nvCxnSpPr>
          <p:cNvPr id="9" name="直接箭头连接符 8"/>
          <p:cNvCxnSpPr/>
          <p:nvPr/>
        </p:nvCxnSpPr>
        <p:spPr>
          <a:xfrm>
            <a:off x="1790700" y="2204085"/>
            <a:ext cx="1279525" cy="1173480"/>
          </a:xfrm>
          <a:prstGeom prst="straightConnector1">
            <a:avLst/>
          </a:prstGeom>
          <a:ln>
            <a:solidFill>
              <a:srgbClr val="FF0000"/>
            </a:solidFill>
            <a:tailEnd type="arrow" w="med" len="med"/>
          </a:ln>
        </p:spPr>
        <p:style>
          <a:lnRef idx="1">
            <a:schemeClr val="accent2"/>
          </a:lnRef>
          <a:fillRef idx="0">
            <a:schemeClr val="accent2"/>
          </a:fillRef>
          <a:effectRef idx="0">
            <a:schemeClr val="accent2"/>
          </a:effectRef>
          <a:fontRef idx="minor">
            <a:schemeClr val="tx1"/>
          </a:fontRef>
        </p:style>
      </p:cxnSp>
      <p:cxnSp>
        <p:nvCxnSpPr>
          <p:cNvPr id="13" name="直接箭头连接符 12"/>
          <p:cNvCxnSpPr>
            <a:stCxn id="15" idx="3"/>
          </p:cNvCxnSpPr>
          <p:nvPr/>
        </p:nvCxnSpPr>
        <p:spPr>
          <a:xfrm>
            <a:off x="1790700" y="2531110"/>
            <a:ext cx="7115175" cy="678815"/>
          </a:xfrm>
          <a:prstGeom prst="straightConnector1">
            <a:avLst/>
          </a:prstGeom>
          <a:ln>
            <a:solidFill>
              <a:srgbClr val="FF0000"/>
            </a:solidFill>
            <a:tailEnd type="arrow" w="med" len="med"/>
          </a:ln>
        </p:spPr>
        <p:style>
          <a:lnRef idx="1">
            <a:schemeClr val="accent2"/>
          </a:lnRef>
          <a:fillRef idx="0">
            <a:schemeClr val="accent2"/>
          </a:fillRef>
          <a:effectRef idx="0">
            <a:schemeClr val="accent2"/>
          </a:effectRef>
          <a:fontRef idx="minor">
            <a:schemeClr val="tx1"/>
          </a:fontRef>
        </p:style>
      </p:cxnSp>
      <p:sp>
        <p:nvSpPr>
          <p:cNvPr id="14" name="矩形 13"/>
          <p:cNvSpPr/>
          <p:nvPr/>
        </p:nvSpPr>
        <p:spPr>
          <a:xfrm>
            <a:off x="1537335" y="2084070"/>
            <a:ext cx="253365" cy="239395"/>
          </a:xfrm>
          <a:prstGeom prst="rect">
            <a:avLst/>
          </a:prstGeom>
          <a:solidFill>
            <a:srgbClr val="FFFFFF">
              <a:alpha val="0"/>
            </a:srgbClr>
          </a:solidFill>
          <a:ln w="28575">
            <a:solidFill>
              <a:srgbClr val="FF0000"/>
            </a:solidFill>
          </a:ln>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
        <p:nvSpPr>
          <p:cNvPr id="15" name="矩形 14"/>
          <p:cNvSpPr/>
          <p:nvPr/>
        </p:nvSpPr>
        <p:spPr>
          <a:xfrm>
            <a:off x="1537335" y="2411095"/>
            <a:ext cx="253365" cy="239395"/>
          </a:xfrm>
          <a:prstGeom prst="rect">
            <a:avLst/>
          </a:prstGeom>
          <a:solidFill>
            <a:srgbClr val="FFFFFF">
              <a:alpha val="0"/>
            </a:srgbClr>
          </a:solidFill>
          <a:ln w="28575">
            <a:solidFill>
              <a:srgbClr val="FF0000"/>
            </a:solidFill>
          </a:ln>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
        <p:nvSpPr>
          <p:cNvPr id="4" name="左箭头 3">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典型问题038-</a:t>
            </a:r>
            <a:r>
              <a:rPr lang="en-US" altLang="zh-CN" kern="0">
                <a:solidFill>
                  <a:schemeClr val="tx1"/>
                </a:solidFill>
                <a:effectLst>
                  <a:outerShdw blurRad="38100" dist="19050" dir="2700000" algn="tl" rotWithShape="0">
                    <a:schemeClr val="dk1">
                      <a:alpha val="40000"/>
                    </a:schemeClr>
                  </a:outerShdw>
                </a:effectLst>
                <a:sym typeface="+mn-ea"/>
              </a:rPr>
              <a:t>辅线如何设定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398145" y="1028700"/>
            <a:ext cx="919226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步骤四：初始荷载</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a:sym typeface="+mn-ea"/>
              </a:rPr>
              <a:t>【设定位置：结构初始荷载-各</a:t>
            </a:r>
            <a:r>
              <a:rPr lang="zh-CN" altLang="en-US" sz="1600">
                <a:sym typeface="+mn-ea"/>
              </a:rPr>
              <a:t>表格】</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8" name="TextBox 10"/>
          <p:cNvSpPr txBox="1"/>
          <p:nvPr/>
        </p:nvSpPr>
        <p:spPr>
          <a:xfrm>
            <a:off x="742315" y="1489075"/>
            <a:ext cx="8503920" cy="73723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如步骤三中</a:t>
            </a:r>
            <a:r>
              <a:rPr lang="zh-CN" altLang="en-US" sz="1400" kern="0" dirty="0">
                <a:solidFill>
                  <a:srgbClr val="FF0000"/>
                </a:solidFill>
                <a:latin typeface="微软雅黑" panose="020B0503020204020204" pitchFamily="34" charset="-122"/>
                <a:ea typeface="微软雅黑" panose="020B0503020204020204" pitchFamily="34" charset="-122"/>
                <a:sym typeface="+mn-ea"/>
              </a:rPr>
              <a:t>已</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设定关联电线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荷载继承比例，则无需进一步设定（荷载会自动更新，此时需要</a:t>
            </a:r>
            <a:r>
              <a:rPr lang="zh-CN" altLang="en-US" sz="1400" kern="0" dirty="0">
                <a:solidFill>
                  <a:srgbClr val="FF0000"/>
                </a:solidFill>
                <a:latin typeface="微软雅黑" panose="020B0503020204020204" pitchFamily="34" charset="-122"/>
                <a:ea typeface="微软雅黑" panose="020B0503020204020204" pitchFamily="34" charset="-122"/>
                <a:sym typeface="+mn-ea"/>
              </a:rPr>
              <a:t>选中</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自动</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继承荷载结果，并且表格不可编辑</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1" name="TextBox 10"/>
          <p:cNvSpPr txBox="1"/>
          <p:nvPr/>
        </p:nvSpPr>
        <p:spPr>
          <a:xfrm>
            <a:off x="873760" y="5102225"/>
            <a:ext cx="8503920"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如步骤三中</a:t>
            </a:r>
            <a:r>
              <a:rPr lang="zh-CN" altLang="en-US" sz="1400" kern="0" dirty="0">
                <a:solidFill>
                  <a:srgbClr val="FF0000"/>
                </a:solidFill>
                <a:latin typeface="微软雅黑" panose="020B0503020204020204" pitchFamily="34" charset="-122"/>
                <a:ea typeface="微软雅黑" panose="020B0503020204020204" pitchFamily="34" charset="-122"/>
                <a:sym typeface="+mn-ea"/>
              </a:rPr>
              <a:t>未</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设定关联电线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荷载继承比例，此处需要</a:t>
            </a:r>
            <a:r>
              <a:rPr lang="zh-CN" altLang="en-US" sz="1400" kern="0" dirty="0">
                <a:solidFill>
                  <a:srgbClr val="FF0000"/>
                </a:solidFill>
                <a:latin typeface="微软雅黑" panose="020B0503020204020204" pitchFamily="34" charset="-122"/>
                <a:ea typeface="微软雅黑" panose="020B0503020204020204" pitchFamily="34" charset="-122"/>
                <a:sym typeface="+mn-ea"/>
              </a:rPr>
              <a:t>手动填写</a:t>
            </a:r>
            <a:endParaRPr lang="zh-CN" altLang="en-US" sz="1400" kern="0" dirty="0">
              <a:solidFill>
                <a:srgbClr val="FF0000"/>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1061720" y="2405380"/>
            <a:ext cx="6981825" cy="2552700"/>
          </a:xfrm>
          <a:prstGeom prst="rect">
            <a:avLst/>
          </a:prstGeom>
        </p:spPr>
      </p:pic>
      <p:sp>
        <p:nvSpPr>
          <p:cNvPr id="4" name="左箭头 3">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TEMPLATE_TOPIC_ID" val="2869567"/>
  <p:tag name="KSO_WM_TEMPLATE_OUTLINE_ID" val="6"/>
  <p:tag name="KSO_WM_TEMPLATE_SCENE_ID" val="1"/>
  <p:tag name="KSO_WM_TEMPLATE_JOB_ID" val="6"/>
  <p:tag name="KSO_WM_TEMPLATE_TOPIC_DEFAULT" val="0"/>
</p:tagLst>
</file>

<file path=ppt/tags/tag10.xml><?xml version="1.0" encoding="utf-8"?>
<p:tagLst xmlns:p="http://schemas.openxmlformats.org/presentationml/2006/main">
  <p:tag name="TABLE_ENDDRAG_ORIGIN_RECT" val="914*404"/>
  <p:tag name="TABLE_ENDDRAG_RECT" val="38*135*914*404"/>
</p:tagLst>
</file>

<file path=ppt/tags/tag11.xml><?xml version="1.0" encoding="utf-8"?>
<p:tagLst xmlns:p="http://schemas.openxmlformats.org/presentationml/2006/main">
  <p:tag name="TABLE_ENDDRAG_ORIGIN_RECT" val="914*446"/>
  <p:tag name="TABLE_ENDDRAG_RECT" val="38*82*914*446"/>
</p:tagLst>
</file>

<file path=ppt/tags/tag12.xml><?xml version="1.0" encoding="utf-8"?>
<p:tagLst xmlns:p="http://schemas.openxmlformats.org/presentationml/2006/main">
  <p:tag name="TABLE_ENDDRAG_ORIGIN_RECT" val="914*446"/>
  <p:tag name="TABLE_ENDDRAG_RECT" val="38*82*914*446"/>
</p:tagLst>
</file>

<file path=ppt/tags/tag13.xml><?xml version="1.0" encoding="utf-8"?>
<p:tagLst xmlns:p="http://schemas.openxmlformats.org/presentationml/2006/main">
  <p:tag name="KSO_WM_UNIT_TABLE_BEAUTIFY" val="smartTable{e203d2d6-8605-485c-955c-4b33df468953}"/>
</p:tagLst>
</file>

<file path=ppt/tags/tag14.xml><?xml version="1.0" encoding="utf-8"?>
<p:tagLst xmlns:p="http://schemas.openxmlformats.org/presentationml/2006/main">
  <p:tag name="KSO_WM_UNIT_TABLE_BEAUTIFY" val="smartTable{e203d2d6-8605-485c-955c-4b33df468953}"/>
</p:tagLst>
</file>

<file path=ppt/tags/tag15.xml><?xml version="1.0" encoding="utf-8"?>
<p:tagLst xmlns:p="http://schemas.openxmlformats.org/presentationml/2006/main">
  <p:tag name="KSO_WM_UNIT_TABLE_BEAUTIFY" val="smartTable{e203d2d6-8605-485c-955c-4b33df468953}"/>
</p:tagLst>
</file>

<file path=ppt/tags/tag16.xml><?xml version="1.0" encoding="utf-8"?>
<p:tagLst xmlns:p="http://schemas.openxmlformats.org/presentationml/2006/main">
  <p:tag name="KSO_WM_UNIT_TABLE_BEAUTIFY" val="smartTable{e203d2d6-8605-485c-955c-4b33df468953}"/>
</p:tagLst>
</file>

<file path=ppt/tags/tag17.xml><?xml version="1.0" encoding="utf-8"?>
<p:tagLst xmlns:p="http://schemas.openxmlformats.org/presentationml/2006/main">
  <p:tag name="KSO_WM_UNIT_TABLE_BEAUTIFY" val="smartTable{e203d2d6-8605-485c-955c-4b33df468953}"/>
</p:tagLst>
</file>

<file path=ppt/tags/tag18.xml><?xml version="1.0" encoding="utf-8"?>
<p:tagLst xmlns:p="http://schemas.openxmlformats.org/presentationml/2006/main">
  <p:tag name="KSO_WM_UNIT_TABLE_BEAUTIFY" val="smartTable{e203d2d6-8605-485c-955c-4b33df468953}"/>
</p:tagLst>
</file>

<file path=ppt/tags/tag19.xml><?xml version="1.0" encoding="utf-8"?>
<p:tagLst xmlns:p="http://schemas.openxmlformats.org/presentationml/2006/main">
  <p:tag name="KSO_WM_UNIT_PLACING_PICTURE_USER_VIEWPORT" val="{&quot;height&quot;:6915,&quot;width&quot;:14820}"/>
</p:tagLst>
</file>

<file path=ppt/tags/tag2.xml><?xml version="1.0" encoding="utf-8"?>
<p:tagLst xmlns:p="http://schemas.openxmlformats.org/presentationml/2006/main">
  <p:tag name="KSO_WM_UNIT_PLACING_PICTURE_USER_VIEWPORT" val="{&quot;height&quot;:2205,&quot;width&quot;:14880}"/>
</p:tagLst>
</file>

<file path=ppt/tags/tag20.xml><?xml version="1.0" encoding="utf-8"?>
<p:tagLst xmlns:p="http://schemas.openxmlformats.org/presentationml/2006/main">
  <p:tag name="KSO_WM_UNIT_TABLE_BEAUTIFY" val="smartTable{e52c7fd1-972d-44fe-911b-f33d486eb7b3}"/>
  <p:tag name="TABLE_ENDDRAG_ORIGIN_RECT" val="456*108"/>
  <p:tag name="TABLE_ENDDRAG_RECT" val="63*172*456*108"/>
</p:tagLst>
</file>

<file path=ppt/tags/tag21.xml><?xml version="1.0" encoding="utf-8"?>
<p:tagLst xmlns:p="http://schemas.openxmlformats.org/presentationml/2006/main">
  <p:tag name="KSO_WM_UNIT_TABLE_BEAUTIFY" val="smartTable{e52c7fd1-972d-44fe-911b-f33d486eb7b3}"/>
  <p:tag name="TABLE_ENDDRAG_ORIGIN_RECT" val="456*108"/>
  <p:tag name="TABLE_ENDDRAG_RECT" val="63*172*456*108"/>
</p:tagLst>
</file>

<file path=ppt/tags/tag22.xml><?xml version="1.0" encoding="utf-8"?>
<p:tagLst xmlns:p="http://schemas.openxmlformats.org/presentationml/2006/main">
  <p:tag name="KSO_WM_UNIT_TABLE_BEAUTIFY" val="smartTable{e52c7fd1-972d-44fe-911b-f33d486eb7b3}"/>
  <p:tag name="TABLE_ENDDRAG_ORIGIN_RECT" val="456*108"/>
  <p:tag name="TABLE_ENDDRAG_RECT" val="63*172*456*108"/>
</p:tagLst>
</file>

<file path=ppt/tags/tag23.xml><?xml version="1.0" encoding="utf-8"?>
<p:tagLst xmlns:p="http://schemas.openxmlformats.org/presentationml/2006/main">
  <p:tag name="KSO_WM_UNIT_TABLE_BEAUTIFY" val="smartTable{e52c7fd1-972d-44fe-911b-f33d486eb7b3}"/>
  <p:tag name="TABLE_ENDDRAG_ORIGIN_RECT" val="456*108"/>
  <p:tag name="TABLE_ENDDRAG_RECT" val="63*172*456*108"/>
</p:tagLst>
</file>

<file path=ppt/tags/tag24.xml><?xml version="1.0" encoding="utf-8"?>
<p:tagLst xmlns:p="http://schemas.openxmlformats.org/presentationml/2006/main">
  <p:tag name="KSO_WM_UNIT_PLACING_PICTURE_USER_VIEWPORT" val="{&quot;height&quot;:5595,&quot;width&quot;:11415}"/>
</p:tagLst>
</file>

<file path=ppt/tags/tag25.xml><?xml version="1.0" encoding="utf-8"?>
<p:tagLst xmlns:p="http://schemas.openxmlformats.org/presentationml/2006/main">
  <p:tag name="KSO_WM_UNIT_TABLE_BEAUTIFY" val="smartTable{ed682095-c945-43eb-b56c-faa88d594bf2}"/>
  <p:tag name="TABLE_ENDDRAG_ORIGIN_RECT" val="746*212"/>
  <p:tag name="TABLE_ENDDRAG_RECT" val="69*242*746*212"/>
</p:tagLst>
</file>

<file path=ppt/tags/tag26.xml><?xml version="1.0" encoding="utf-8"?>
<p:tagLst xmlns:p="http://schemas.openxmlformats.org/presentationml/2006/main">
  <p:tag name="KSO_WM_UNIT_PLACING_PICTURE_USER_VIEWPORT" val="{&quot;height&quot;:6825,&quot;width&quot;:7185}"/>
</p:tagLst>
</file>

<file path=ppt/tags/tag27.xml><?xml version="1.0" encoding="utf-8"?>
<p:tagLst xmlns:p="http://schemas.openxmlformats.org/presentationml/2006/main">
  <p:tag name="KSO_WM_UNIT_PLACING_PICTURE_USER_VIEWPORT" val="{&quot;height&quot;:5190,&quot;width&quot;:8715}"/>
</p:tagLst>
</file>

<file path=ppt/tags/tag28.xml><?xml version="1.0" encoding="utf-8"?>
<p:tagLst xmlns:p="http://schemas.openxmlformats.org/presentationml/2006/main">
  <p:tag name="KSO_WM_UNIT_TABLE_BEAUTIFY" val="smartTable{e89a2d5a-66a3-4790-ad14-0c1100f2045f}"/>
</p:tagLst>
</file>

<file path=ppt/tags/tag29.xml><?xml version="1.0" encoding="utf-8"?>
<p:tagLst xmlns:p="http://schemas.openxmlformats.org/presentationml/2006/main">
  <p:tag name="KSO_WM_UNIT_TABLE_BEAUTIFY" val="smartTable{ca8845d1-6210-47ab-973b-b390f4fb7226}"/>
</p:tagLst>
</file>

<file path=ppt/tags/tag3.xml><?xml version="1.0" encoding="utf-8"?>
<p:tagLst xmlns:p="http://schemas.openxmlformats.org/presentationml/2006/main">
  <p:tag name="KSO_WM_UNIT_TABLE_BEAUTIFY" val="smartTable{ac61b0cf-d951-4b2e-a3e5-45327cb14155}"/>
</p:tagLst>
</file>

<file path=ppt/tags/tag30.xml><?xml version="1.0" encoding="utf-8"?>
<p:tagLst xmlns:p="http://schemas.openxmlformats.org/presentationml/2006/main">
  <p:tag name="KSO_WM_TEMPLATE_TOPIC_ID" val="2869567"/>
  <p:tag name="KSO_WM_TEMPLATE_OUTLINE_ID" val="6"/>
  <p:tag name="KSO_WM_TEMPLATE_SCENE_ID" val="1"/>
  <p:tag name="KSO_WM_TEMPLATE_JOB_ID" val="6"/>
  <p:tag name="KSO_WM_TEMPLATE_TOPIC_DEFAULT" val="0"/>
</p:tagLst>
</file>

<file path=ppt/tags/tag31.xml><?xml version="1.0" encoding="utf-8"?>
<p:tagLst xmlns:p="http://schemas.openxmlformats.org/presentationml/2006/main">
  <p:tag name="COMMONDATA" val="eyJoZGlkIjoiYTc2YzczYmVmNTUxMDRlODVmZjk4NjZkYzNjNTQ3ZjcifQ=="/>
  <p:tag name="KSO_WPP_MARK_KEY" val="b13f09e4-060e-4988-a7c2-b9ed15fef2c9"/>
  <p:tag name="commondata" val="eyJoZGlkIjoiYzZmMGIzZWI0MWFjM2NkMmM1Njg2MjkwNWEzNTIzNjAifQ=="/>
</p:tagLst>
</file>

<file path=ppt/tags/tag4.xml><?xml version="1.0" encoding="utf-8"?>
<p:tagLst xmlns:p="http://schemas.openxmlformats.org/presentationml/2006/main">
  <p:tag name="KSO_WM_UNIT_TABLE_BEAUTIFY" val="smartTable{1efbe3d7-7d13-45ff-8e3f-eb22df305ae8}"/>
</p:tagLst>
</file>

<file path=ppt/tags/tag5.xml><?xml version="1.0" encoding="utf-8"?>
<p:tagLst xmlns:p="http://schemas.openxmlformats.org/presentationml/2006/main">
  <p:tag name="KSO_WM_UNIT_TABLE_BEAUTIFY" val="smartTable{d9c8d22a-3dd3-48dd-80ff-02e2d3bdb627}"/>
</p:tagLst>
</file>

<file path=ppt/tags/tag6.xml><?xml version="1.0" encoding="utf-8"?>
<p:tagLst xmlns:p="http://schemas.openxmlformats.org/presentationml/2006/main">
  <p:tag name="KSO_WM_UNIT_TABLE_BEAUTIFY" val="smartTable{d9c8d22a-3dd3-48dd-80ff-02e2d3bdb627}"/>
</p:tagLst>
</file>

<file path=ppt/tags/tag7.xml><?xml version="1.0" encoding="utf-8"?>
<p:tagLst xmlns:p="http://schemas.openxmlformats.org/presentationml/2006/main">
  <p:tag name="KSO_WM_UNIT_PLACING_PICTURE_USER_VIEWPORT" val="{&quot;height&quot;:2220,&quot;width&quot;:15195}"/>
</p:tagLst>
</file>

<file path=ppt/tags/tag8.xml><?xml version="1.0" encoding="utf-8"?>
<p:tagLst xmlns:p="http://schemas.openxmlformats.org/presentationml/2006/main">
  <p:tag name="KSO_WM_UNIT_TABLE_BEAUTIFY" val="smartTable{0fd38425-dd32-45d9-b58e-67bf29df8ae8}"/>
</p:tagLst>
</file>

<file path=ppt/tags/tag9.xml><?xml version="1.0" encoding="utf-8"?>
<p:tagLst xmlns:p="http://schemas.openxmlformats.org/presentationml/2006/main">
  <p:tag name="TABLE_ENDDRAG_ORIGIN_RECT" val="914*403"/>
  <p:tag name="TABLE_ENDDRAG_RECT" val="38*136*914*40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22364</Words>
  <Application>WPS 演示</Application>
  <PresentationFormat>宽屏</PresentationFormat>
  <Paragraphs>2143</Paragraphs>
  <Slides>122</Slides>
  <Notes>29</Notes>
  <HiddenSlides>3</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7</vt:i4>
      </vt:variant>
      <vt:variant>
        <vt:lpstr>幻灯片标题</vt:lpstr>
      </vt:variant>
      <vt:variant>
        <vt:i4>122</vt:i4>
      </vt:variant>
    </vt:vector>
  </HeadingPairs>
  <TitlesOfParts>
    <vt:vector size="141" baseType="lpstr">
      <vt:lpstr>Arial</vt:lpstr>
      <vt:lpstr>宋体</vt:lpstr>
      <vt:lpstr>Wingdings</vt:lpstr>
      <vt:lpstr>微软雅黑</vt:lpstr>
      <vt:lpstr>迷你简汉真广标</vt:lpstr>
      <vt:lpstr>Wingdings</vt:lpstr>
      <vt:lpstr>等线</vt:lpstr>
      <vt:lpstr>Arial Unicode MS</vt:lpstr>
      <vt:lpstr>等线 Light</vt:lpstr>
      <vt:lpstr>仿宋</vt:lpstr>
      <vt:lpstr>Calibri</vt:lpstr>
      <vt:lpstr>Office 主题​​</vt:lpstr>
      <vt:lpstr>Equation.KSEE3</vt:lpstr>
      <vt:lpstr>Equation.KSEE3</vt:lpstr>
      <vt:lpstr>Equation.KSEE3</vt:lpstr>
      <vt:lpstr>Equation.KSEE3</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公司介绍产品宣传</dc:title>
  <dc:creator>Administrator</dc:creator>
  <cp:lastModifiedBy>几米家的兔子</cp:lastModifiedBy>
  <cp:revision>1445</cp:revision>
  <dcterms:created xsi:type="dcterms:W3CDTF">2016-07-17T07:04:00Z</dcterms:created>
  <dcterms:modified xsi:type="dcterms:W3CDTF">2025-02-17T01:26:58Z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2052-12.1.0.19770</vt:lpwstr>
  </property>
  <property fmtid="{D5CDD505-2E9C-101B-9397-08002B2CF9AE}" pid="4" name="ICV">
    <vt:lpwstr>5EB3F86A48D34C36ADF27B489D3B74D8</vt:lpwstr>
  </property>
</Properties>
</file>